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61" r:id="rId5"/>
    <p:sldId id="262" r:id="rId6"/>
    <p:sldId id="263" r:id="rId7"/>
    <p:sldId id="264" r:id="rId8"/>
    <p:sldId id="266" r:id="rId9"/>
    <p:sldId id="267" r:id="rId10"/>
    <p:sldId id="268" r:id="rId11"/>
    <p:sldId id="269" r:id="rId12"/>
    <p:sldId id="272" r:id="rId13"/>
    <p:sldId id="273" r:id="rId14"/>
    <p:sldId id="274" r:id="rId15"/>
    <p:sldId id="270" r:id="rId16"/>
    <p:sldId id="271" r:id="rId17"/>
    <p:sldId id="259"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6" r:id="rId35"/>
    <p:sldId id="291" r:id="rId36"/>
    <p:sldId id="308" r:id="rId37"/>
    <p:sldId id="294" r:id="rId38"/>
    <p:sldId id="293" r:id="rId39"/>
    <p:sldId id="298" r:id="rId40"/>
    <p:sldId id="301" r:id="rId41"/>
    <p:sldId id="295" r:id="rId42"/>
    <p:sldId id="292" r:id="rId43"/>
    <p:sldId id="299" r:id="rId44"/>
    <p:sldId id="300" r:id="rId45"/>
    <p:sldId id="303" r:id="rId46"/>
    <p:sldId id="302" r:id="rId47"/>
    <p:sldId id="297" r:id="rId48"/>
    <p:sldId id="304" r:id="rId49"/>
    <p:sldId id="305" r:id="rId50"/>
    <p:sldId id="306" r:id="rId51"/>
    <p:sldId id="307" r:id="rId5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p:cViewPr varScale="1">
        <p:scale>
          <a:sx n="86" d="100"/>
          <a:sy n="86" d="100"/>
        </p:scale>
        <p:origin x="4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708850-686E-4926-8CCC-D5B297185F6D}" type="datetimeFigureOut">
              <a:rPr lang="it-IT" smtClean="0"/>
              <a:t>08/07/2020</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D57DD3-057A-4AC2-9773-B7923D6192AC}" type="slidenum">
              <a:rPr lang="it-IT" smtClean="0"/>
              <a:t>‹N›</a:t>
            </a:fld>
            <a:endParaRPr lang="it-IT"/>
          </a:p>
        </p:txBody>
      </p:sp>
    </p:spTree>
    <p:extLst>
      <p:ext uri="{BB962C8B-B14F-4D97-AF65-F5344CB8AC3E}">
        <p14:creationId xmlns:p14="http://schemas.microsoft.com/office/powerpoint/2010/main" val="2984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53664A-6A6C-45FA-BCED-59592A1D755C}"/>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98A310E-25A6-4B52-BFD1-38DDAB8C93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D9BFDAFF-83D7-4A59-87A1-CF486EB2F7D8}"/>
              </a:ext>
            </a:extLst>
          </p:cNvPr>
          <p:cNvSpPr>
            <a:spLocks noGrp="1"/>
          </p:cNvSpPr>
          <p:nvPr>
            <p:ph type="dt" sz="half" idx="10"/>
          </p:nvPr>
        </p:nvSpPr>
        <p:spPr/>
        <p:txBody>
          <a:bodyPr/>
          <a:lstStyle/>
          <a:p>
            <a:fld id="{5A1B3440-A1B1-4070-918D-79B3DA173CF9}" type="datetime1">
              <a:rPr lang="it-IT" smtClean="0"/>
              <a:t>08/07/2020</a:t>
            </a:fld>
            <a:endParaRPr lang="it-IT"/>
          </a:p>
        </p:txBody>
      </p:sp>
      <p:sp>
        <p:nvSpPr>
          <p:cNvPr id="5" name="Segnaposto piè di pagina 4">
            <a:extLst>
              <a:ext uri="{FF2B5EF4-FFF2-40B4-BE49-F238E27FC236}">
                <a16:creationId xmlns:a16="http://schemas.microsoft.com/office/drawing/2014/main" id="{8ECCFD3E-D2B1-4D40-9AED-0DB9A7BF8AA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A87A8C70-6D93-4812-98BC-D2A52B4A38DA}"/>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2159853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8CF545-ABA2-4559-A323-DD80A862EF95}"/>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787A324-EB09-4A7C-9230-AD3FCEF0F3A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E2799A34-C616-402F-B19C-D4D6EB2384AF}"/>
              </a:ext>
            </a:extLst>
          </p:cNvPr>
          <p:cNvSpPr>
            <a:spLocks noGrp="1"/>
          </p:cNvSpPr>
          <p:nvPr>
            <p:ph type="dt" sz="half" idx="10"/>
          </p:nvPr>
        </p:nvSpPr>
        <p:spPr/>
        <p:txBody>
          <a:bodyPr/>
          <a:lstStyle/>
          <a:p>
            <a:fld id="{719E9764-2028-4EAD-A2DD-970D06309685}" type="datetime1">
              <a:rPr lang="it-IT" smtClean="0"/>
              <a:t>08/07/2020</a:t>
            </a:fld>
            <a:endParaRPr lang="it-IT"/>
          </a:p>
        </p:txBody>
      </p:sp>
      <p:sp>
        <p:nvSpPr>
          <p:cNvPr id="5" name="Segnaposto piè di pagina 4">
            <a:extLst>
              <a:ext uri="{FF2B5EF4-FFF2-40B4-BE49-F238E27FC236}">
                <a16:creationId xmlns:a16="http://schemas.microsoft.com/office/drawing/2014/main" id="{F16DDAAA-9572-4592-9360-A651C55E831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25CB43B-1642-4F79-888A-CA2A4DCA815D}"/>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3569199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6452BC4-3A9C-4036-85ED-6C5F2FA09B1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FA732C2-4E5F-44D3-A5E6-ED9E2E6DA79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893C68D-32C0-4E55-9239-6F39A8C62B72}"/>
              </a:ext>
            </a:extLst>
          </p:cNvPr>
          <p:cNvSpPr>
            <a:spLocks noGrp="1"/>
          </p:cNvSpPr>
          <p:nvPr>
            <p:ph type="dt" sz="half" idx="10"/>
          </p:nvPr>
        </p:nvSpPr>
        <p:spPr/>
        <p:txBody>
          <a:bodyPr/>
          <a:lstStyle/>
          <a:p>
            <a:fld id="{CDB9C3B0-9A4C-4E7C-A29E-63FF6150C0A2}" type="datetime1">
              <a:rPr lang="it-IT" smtClean="0"/>
              <a:t>08/07/2020</a:t>
            </a:fld>
            <a:endParaRPr lang="it-IT"/>
          </a:p>
        </p:txBody>
      </p:sp>
      <p:sp>
        <p:nvSpPr>
          <p:cNvPr id="5" name="Segnaposto piè di pagina 4">
            <a:extLst>
              <a:ext uri="{FF2B5EF4-FFF2-40B4-BE49-F238E27FC236}">
                <a16:creationId xmlns:a16="http://schemas.microsoft.com/office/drawing/2014/main" id="{4977CEC9-64D0-4BA8-A5F5-A9B52130A9B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6D62C1A-6D8C-4A27-B863-E488B1FDDCCF}"/>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1060434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EAEE38-CDEA-41E6-9515-9E7CC362313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E5830BC-AA69-4F34-89E8-85A9440395F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5ACC5E5-D5F2-4976-B855-3C3055488976}"/>
              </a:ext>
            </a:extLst>
          </p:cNvPr>
          <p:cNvSpPr>
            <a:spLocks noGrp="1"/>
          </p:cNvSpPr>
          <p:nvPr>
            <p:ph type="dt" sz="half" idx="10"/>
          </p:nvPr>
        </p:nvSpPr>
        <p:spPr/>
        <p:txBody>
          <a:bodyPr/>
          <a:lstStyle/>
          <a:p>
            <a:fld id="{7F062350-4485-480F-AC10-190AF3BE5D07}" type="datetime1">
              <a:rPr lang="it-IT" smtClean="0"/>
              <a:t>08/07/2020</a:t>
            </a:fld>
            <a:endParaRPr lang="it-IT"/>
          </a:p>
        </p:txBody>
      </p:sp>
      <p:sp>
        <p:nvSpPr>
          <p:cNvPr id="5" name="Segnaposto piè di pagina 4">
            <a:extLst>
              <a:ext uri="{FF2B5EF4-FFF2-40B4-BE49-F238E27FC236}">
                <a16:creationId xmlns:a16="http://schemas.microsoft.com/office/drawing/2014/main" id="{8F6C7F62-2B7B-47EB-872F-8B75EDD1E78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224B539-DD7B-4055-BDED-B7FA76B83AB3}"/>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399533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6C2F87-7B77-479E-80AC-14189A0922A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6233791C-B081-495C-B612-888F4F2EA1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90E7A22B-83A0-4B67-9F76-37371214F327}"/>
              </a:ext>
            </a:extLst>
          </p:cNvPr>
          <p:cNvSpPr>
            <a:spLocks noGrp="1"/>
          </p:cNvSpPr>
          <p:nvPr>
            <p:ph type="dt" sz="half" idx="10"/>
          </p:nvPr>
        </p:nvSpPr>
        <p:spPr/>
        <p:txBody>
          <a:bodyPr/>
          <a:lstStyle/>
          <a:p>
            <a:fld id="{F6F09DE6-F094-4D49-BF33-27D524C776D8}" type="datetime1">
              <a:rPr lang="it-IT" smtClean="0"/>
              <a:t>08/07/2020</a:t>
            </a:fld>
            <a:endParaRPr lang="it-IT"/>
          </a:p>
        </p:txBody>
      </p:sp>
      <p:sp>
        <p:nvSpPr>
          <p:cNvPr id="5" name="Segnaposto piè di pagina 4">
            <a:extLst>
              <a:ext uri="{FF2B5EF4-FFF2-40B4-BE49-F238E27FC236}">
                <a16:creationId xmlns:a16="http://schemas.microsoft.com/office/drawing/2014/main" id="{72EBCCCF-9D05-4CAE-AD17-41977D33701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0EF275A-2A63-441A-B4A2-8B31551B7D5C}"/>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3140709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463A59-C9BD-4902-8F6C-E8B465DFADEF}"/>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792AD855-0BDA-42D2-9BA8-2FD59D63382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A94E9FC-52C1-4A29-A006-2BEBCB460FE2}"/>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725C4434-C7B0-4A6B-A459-043CCBC88EA1}"/>
              </a:ext>
            </a:extLst>
          </p:cNvPr>
          <p:cNvSpPr>
            <a:spLocks noGrp="1"/>
          </p:cNvSpPr>
          <p:nvPr>
            <p:ph type="dt" sz="half" idx="10"/>
          </p:nvPr>
        </p:nvSpPr>
        <p:spPr/>
        <p:txBody>
          <a:bodyPr/>
          <a:lstStyle/>
          <a:p>
            <a:fld id="{8278945B-49D8-43CC-8DFE-88AD38FCC873}" type="datetime1">
              <a:rPr lang="it-IT" smtClean="0"/>
              <a:t>08/07/2020</a:t>
            </a:fld>
            <a:endParaRPr lang="it-IT"/>
          </a:p>
        </p:txBody>
      </p:sp>
      <p:sp>
        <p:nvSpPr>
          <p:cNvPr id="6" name="Segnaposto piè di pagina 5">
            <a:extLst>
              <a:ext uri="{FF2B5EF4-FFF2-40B4-BE49-F238E27FC236}">
                <a16:creationId xmlns:a16="http://schemas.microsoft.com/office/drawing/2014/main" id="{B2F3B824-9C82-4526-9053-6C3241FEC4CF}"/>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CF5F1AF-DAC2-4B13-A1AB-4C78B04BFBE8}"/>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231135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ED5CF5-C012-42C3-939E-E2E00923B07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D0C3AF8-8212-4EF9-A0B5-84239AD041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C1E68FDD-5EC5-43F3-A5F5-F6F222D5AE9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6FADE61-D5D9-48DC-9D20-CF865FC280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E609708A-F6AF-4D24-BA40-86BF99737B3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8306B534-75FD-4005-AEDB-ADFE932D9C8A}"/>
              </a:ext>
            </a:extLst>
          </p:cNvPr>
          <p:cNvSpPr>
            <a:spLocks noGrp="1"/>
          </p:cNvSpPr>
          <p:nvPr>
            <p:ph type="dt" sz="half" idx="10"/>
          </p:nvPr>
        </p:nvSpPr>
        <p:spPr/>
        <p:txBody>
          <a:bodyPr/>
          <a:lstStyle/>
          <a:p>
            <a:fld id="{08A20BB9-FE96-4A8A-BA67-E1173D7634E3}" type="datetime1">
              <a:rPr lang="it-IT" smtClean="0"/>
              <a:t>08/07/2020</a:t>
            </a:fld>
            <a:endParaRPr lang="it-IT"/>
          </a:p>
        </p:txBody>
      </p:sp>
      <p:sp>
        <p:nvSpPr>
          <p:cNvPr id="8" name="Segnaposto piè di pagina 7">
            <a:extLst>
              <a:ext uri="{FF2B5EF4-FFF2-40B4-BE49-F238E27FC236}">
                <a16:creationId xmlns:a16="http://schemas.microsoft.com/office/drawing/2014/main" id="{C315C537-752A-4489-87FB-23F84249F518}"/>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47350E99-F442-48D5-B03C-F6FAD52CF09E}"/>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324642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E0C0E5E-F138-4C18-8A4C-0A1148CD6D72}"/>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7BF9243B-9E41-4281-BC4B-B477D3FE535C}"/>
              </a:ext>
            </a:extLst>
          </p:cNvPr>
          <p:cNvSpPr>
            <a:spLocks noGrp="1"/>
          </p:cNvSpPr>
          <p:nvPr>
            <p:ph type="dt" sz="half" idx="10"/>
          </p:nvPr>
        </p:nvSpPr>
        <p:spPr/>
        <p:txBody>
          <a:bodyPr/>
          <a:lstStyle/>
          <a:p>
            <a:fld id="{107F7DA2-7055-4EB6-9BC4-727E219325BB}" type="datetime1">
              <a:rPr lang="it-IT" smtClean="0"/>
              <a:t>08/07/2020</a:t>
            </a:fld>
            <a:endParaRPr lang="it-IT"/>
          </a:p>
        </p:txBody>
      </p:sp>
      <p:sp>
        <p:nvSpPr>
          <p:cNvPr id="4" name="Segnaposto piè di pagina 3">
            <a:extLst>
              <a:ext uri="{FF2B5EF4-FFF2-40B4-BE49-F238E27FC236}">
                <a16:creationId xmlns:a16="http://schemas.microsoft.com/office/drawing/2014/main" id="{0F8B8089-FA6F-4C38-991D-BC39EC07070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3CF4439B-6B7F-4B18-B3B1-BDA996AC335D}"/>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294001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10888D7-2B95-4F26-AD75-B70CC2FB9C90}"/>
              </a:ext>
            </a:extLst>
          </p:cNvPr>
          <p:cNvSpPr>
            <a:spLocks noGrp="1"/>
          </p:cNvSpPr>
          <p:nvPr>
            <p:ph type="dt" sz="half" idx="10"/>
          </p:nvPr>
        </p:nvSpPr>
        <p:spPr/>
        <p:txBody>
          <a:bodyPr/>
          <a:lstStyle/>
          <a:p>
            <a:fld id="{BCA376ED-3859-47AE-9AAF-AFC451FC3BBD}" type="datetime1">
              <a:rPr lang="it-IT" smtClean="0"/>
              <a:t>08/07/2020</a:t>
            </a:fld>
            <a:endParaRPr lang="it-IT"/>
          </a:p>
        </p:txBody>
      </p:sp>
      <p:sp>
        <p:nvSpPr>
          <p:cNvPr id="3" name="Segnaposto piè di pagina 2">
            <a:extLst>
              <a:ext uri="{FF2B5EF4-FFF2-40B4-BE49-F238E27FC236}">
                <a16:creationId xmlns:a16="http://schemas.microsoft.com/office/drawing/2014/main" id="{C99DC4A0-EF68-4723-8151-B452F1B8E9C5}"/>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B7A4A255-BC65-4BC1-8F22-608F8FBCBF54}"/>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2758407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B41B4C-F8B7-4B99-AEE4-274E137CD2C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F5F73C3-EA3A-4D14-A586-35A1874732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F40E763E-E4E1-494D-996B-866D74AC2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6551216-09E7-429D-AFCF-E6821521B7BB}"/>
              </a:ext>
            </a:extLst>
          </p:cNvPr>
          <p:cNvSpPr>
            <a:spLocks noGrp="1"/>
          </p:cNvSpPr>
          <p:nvPr>
            <p:ph type="dt" sz="half" idx="10"/>
          </p:nvPr>
        </p:nvSpPr>
        <p:spPr/>
        <p:txBody>
          <a:bodyPr/>
          <a:lstStyle/>
          <a:p>
            <a:fld id="{00C21BE1-9E57-4890-B147-BA6EBC9BC21E}" type="datetime1">
              <a:rPr lang="it-IT" smtClean="0"/>
              <a:t>08/07/2020</a:t>
            </a:fld>
            <a:endParaRPr lang="it-IT"/>
          </a:p>
        </p:txBody>
      </p:sp>
      <p:sp>
        <p:nvSpPr>
          <p:cNvPr id="6" name="Segnaposto piè di pagina 5">
            <a:extLst>
              <a:ext uri="{FF2B5EF4-FFF2-40B4-BE49-F238E27FC236}">
                <a16:creationId xmlns:a16="http://schemas.microsoft.com/office/drawing/2014/main" id="{2235A968-BDB8-4804-831B-CFC38C426F31}"/>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1D8D8D4-A5CF-4881-8B80-30FC75437EA8}"/>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866917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659121-2DA3-4305-9B30-D7707CFD348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617EBBD3-9E6B-47FA-B8CA-68F4D8022B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F72FF99-AB4A-4FF2-825D-7ABBD0F8A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1C912D49-9B07-4366-A89C-4ACCB3A56D18}"/>
              </a:ext>
            </a:extLst>
          </p:cNvPr>
          <p:cNvSpPr>
            <a:spLocks noGrp="1"/>
          </p:cNvSpPr>
          <p:nvPr>
            <p:ph type="dt" sz="half" idx="10"/>
          </p:nvPr>
        </p:nvSpPr>
        <p:spPr/>
        <p:txBody>
          <a:bodyPr/>
          <a:lstStyle/>
          <a:p>
            <a:fld id="{BF4681F5-FA92-4D2E-9BFD-97811AB39039}" type="datetime1">
              <a:rPr lang="it-IT" smtClean="0"/>
              <a:t>08/07/2020</a:t>
            </a:fld>
            <a:endParaRPr lang="it-IT"/>
          </a:p>
        </p:txBody>
      </p:sp>
      <p:sp>
        <p:nvSpPr>
          <p:cNvPr id="6" name="Segnaposto piè di pagina 5">
            <a:extLst>
              <a:ext uri="{FF2B5EF4-FFF2-40B4-BE49-F238E27FC236}">
                <a16:creationId xmlns:a16="http://schemas.microsoft.com/office/drawing/2014/main" id="{23EAED4E-BD21-4736-B957-D18E09134CA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41AD1070-835F-4679-A91C-7FC5E41E141C}"/>
              </a:ext>
            </a:extLst>
          </p:cNvPr>
          <p:cNvSpPr>
            <a:spLocks noGrp="1"/>
          </p:cNvSpPr>
          <p:nvPr>
            <p:ph type="sldNum" sz="quarter" idx="12"/>
          </p:nvPr>
        </p:nvSpPr>
        <p:spPr/>
        <p:txBody>
          <a:bodyPr/>
          <a:lstStyle/>
          <a:p>
            <a:fld id="{B471838B-02BF-48BB-AF36-A942095BF0A8}" type="slidenum">
              <a:rPr lang="it-IT" smtClean="0"/>
              <a:t>‹N›</a:t>
            </a:fld>
            <a:endParaRPr lang="it-IT"/>
          </a:p>
        </p:txBody>
      </p:sp>
    </p:spTree>
    <p:extLst>
      <p:ext uri="{BB962C8B-B14F-4D97-AF65-F5344CB8AC3E}">
        <p14:creationId xmlns:p14="http://schemas.microsoft.com/office/powerpoint/2010/main" val="2824577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65B3ABA-723D-4211-A65A-0D7A7B2E7A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E3311D2-88B8-4A13-8B90-9919D591B4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5D2967D-A06E-4F1E-9587-C6940613BC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F80DF-A06D-413F-8AFA-8BA18C638AF1}" type="datetime1">
              <a:rPr lang="it-IT" smtClean="0"/>
              <a:t>08/07/2020</a:t>
            </a:fld>
            <a:endParaRPr lang="it-IT"/>
          </a:p>
        </p:txBody>
      </p:sp>
      <p:sp>
        <p:nvSpPr>
          <p:cNvPr id="5" name="Segnaposto piè di pagina 4">
            <a:extLst>
              <a:ext uri="{FF2B5EF4-FFF2-40B4-BE49-F238E27FC236}">
                <a16:creationId xmlns:a16="http://schemas.microsoft.com/office/drawing/2014/main" id="{5353F637-9A79-499A-80C0-2E06ECFC42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855A6F4E-E66A-4218-BCD3-F6AC428550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1838B-02BF-48BB-AF36-A942095BF0A8}" type="slidenum">
              <a:rPr lang="it-IT" smtClean="0"/>
              <a:t>‹N›</a:t>
            </a:fld>
            <a:endParaRPr lang="it-IT"/>
          </a:p>
        </p:txBody>
      </p:sp>
    </p:spTree>
    <p:extLst>
      <p:ext uri="{BB962C8B-B14F-4D97-AF65-F5344CB8AC3E}">
        <p14:creationId xmlns:p14="http://schemas.microsoft.com/office/powerpoint/2010/main" val="38413872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8.xml"/><Relationship Id="rId7" Type="http://schemas.openxmlformats.org/officeDocument/2006/relationships/slide" Target="slide19.xml"/><Relationship Id="rId12" Type="http://schemas.openxmlformats.org/officeDocument/2006/relationships/slide" Target="slide29.xml"/><Relationship Id="rId2"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43.xml"/><Relationship Id="rId11" Type="http://schemas.openxmlformats.org/officeDocument/2006/relationships/slide" Target="slide28.xml"/><Relationship Id="rId5" Type="http://schemas.openxmlformats.org/officeDocument/2006/relationships/slide" Target="slide30.xml"/><Relationship Id="rId10" Type="http://schemas.openxmlformats.org/officeDocument/2006/relationships/slide" Target="slide27.xml"/><Relationship Id="rId4" Type="http://schemas.openxmlformats.org/officeDocument/2006/relationships/slide" Target="slide21.xml"/><Relationship Id="rId9" Type="http://schemas.openxmlformats.org/officeDocument/2006/relationships/slide" Target="slide23.xml"/></Relationships>
</file>

<file path=ppt/slides/_rels/slide1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8.xml"/><Relationship Id="rId7" Type="http://schemas.openxmlformats.org/officeDocument/2006/relationships/slide" Target="slide26.xml"/><Relationship Id="rId12" Type="http://schemas.openxmlformats.org/officeDocument/2006/relationships/slide" Target="slide34.xml"/><Relationship Id="rId2" Type="http://schemas.openxmlformats.org/officeDocument/2006/relationships/slide" Target="slide17.xml"/><Relationship Id="rId1" Type="http://schemas.openxmlformats.org/officeDocument/2006/relationships/slideLayout" Target="../slideLayouts/slideLayout7.xml"/><Relationship Id="rId6" Type="http://schemas.openxmlformats.org/officeDocument/2006/relationships/slide" Target="slide25.xml"/><Relationship Id="rId11" Type="http://schemas.openxmlformats.org/officeDocument/2006/relationships/slide" Target="slide33.xml"/><Relationship Id="rId5" Type="http://schemas.openxmlformats.org/officeDocument/2006/relationships/slide" Target="slide24.xml"/><Relationship Id="rId10" Type="http://schemas.openxmlformats.org/officeDocument/2006/relationships/slide" Target="slide32.xml"/><Relationship Id="rId4" Type="http://schemas.openxmlformats.org/officeDocument/2006/relationships/slide" Target="slide20.xml"/><Relationship Id="rId9" Type="http://schemas.openxmlformats.org/officeDocument/2006/relationships/slide" Target="slide3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4.xml"/><Relationship Id="rId12" Type="http://schemas.openxmlformats.org/officeDocument/2006/relationships/slide" Target="slide24.xml"/><Relationship Id="rId2" Type="http://schemas.openxmlformats.org/officeDocument/2006/relationships/slide" Target="slide35.xml"/><Relationship Id="rId1" Type="http://schemas.openxmlformats.org/officeDocument/2006/relationships/slideLayout" Target="../slideLayouts/slideLayout7.xml"/><Relationship Id="rId6" Type="http://schemas.openxmlformats.org/officeDocument/2006/relationships/slide" Target="slide48.xml"/><Relationship Id="rId11" Type="http://schemas.openxmlformats.org/officeDocument/2006/relationships/slide" Target="slide23.xml"/><Relationship Id="rId5" Type="http://schemas.openxmlformats.org/officeDocument/2006/relationships/slide" Target="slide16.xml"/><Relationship Id="rId10" Type="http://schemas.openxmlformats.org/officeDocument/2006/relationships/slide" Target="slide20.xml"/><Relationship Id="rId4" Type="http://schemas.openxmlformats.org/officeDocument/2006/relationships/slide" Target="slide15.xml"/><Relationship Id="rId9" Type="http://schemas.openxmlformats.org/officeDocument/2006/relationships/slide" Target="slide19.xml"/><Relationship Id="rId14" Type="http://schemas.openxmlformats.org/officeDocument/2006/relationships/slide" Target="slide50.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7.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8.xml"/><Relationship Id="rId7" Type="http://schemas.openxmlformats.org/officeDocument/2006/relationships/slide" Target="slide12.xml"/><Relationship Id="rId12" Type="http://schemas.openxmlformats.org/officeDocument/2006/relationships/slide" Target="slide6.xml"/><Relationship Id="rId2" Type="http://schemas.openxmlformats.org/officeDocument/2006/relationships/slide" Target="slide10.xml"/><Relationship Id="rId1" Type="http://schemas.openxmlformats.org/officeDocument/2006/relationships/slideLayout" Target="../slideLayouts/slideLayout7.xml"/><Relationship Id="rId6" Type="http://schemas.openxmlformats.org/officeDocument/2006/relationships/slide" Target="slide11.xml"/><Relationship Id="rId11" Type="http://schemas.openxmlformats.org/officeDocument/2006/relationships/slide" Target="slide5.xml"/><Relationship Id="rId5" Type="http://schemas.openxmlformats.org/officeDocument/2006/relationships/slide" Target="slide9.xml"/><Relationship Id="rId10" Type="http://schemas.openxmlformats.org/officeDocument/2006/relationships/slide" Target="slide4.xml"/><Relationship Id="rId4" Type="http://schemas.openxmlformats.org/officeDocument/2006/relationships/slide" Target="slide7.xml"/><Relationship Id="rId9" Type="http://schemas.openxmlformats.org/officeDocument/2006/relationships/slide" Target="slide14.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43.xml"/><Relationship Id="rId7" Type="http://schemas.openxmlformats.org/officeDocument/2006/relationships/slide" Target="slide39.xml"/><Relationship Id="rId12" Type="http://schemas.openxmlformats.org/officeDocument/2006/relationships/slide" Target="slide47.xml"/><Relationship Id="rId2" Type="http://schemas.openxmlformats.org/officeDocument/2006/relationships/slide" Target="slide36.xml"/><Relationship Id="rId1" Type="http://schemas.openxmlformats.org/officeDocument/2006/relationships/slideLayout" Target="../slideLayouts/slideLayout7.xml"/><Relationship Id="rId6" Type="http://schemas.openxmlformats.org/officeDocument/2006/relationships/slide" Target="slide41.xml"/><Relationship Id="rId11" Type="http://schemas.openxmlformats.org/officeDocument/2006/relationships/slide" Target="slide46.xml"/><Relationship Id="rId5" Type="http://schemas.openxmlformats.org/officeDocument/2006/relationships/slide" Target="slide38.xml"/><Relationship Id="rId10" Type="http://schemas.openxmlformats.org/officeDocument/2006/relationships/slide" Target="slide45.xml"/><Relationship Id="rId4" Type="http://schemas.openxmlformats.org/officeDocument/2006/relationships/slide" Target="slide42.xml"/><Relationship Id="rId9" Type="http://schemas.openxmlformats.org/officeDocument/2006/relationships/slide" Target="slide44.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49.xml"/><Relationship Id="rId1" Type="http://schemas.openxmlformats.org/officeDocument/2006/relationships/slideLayout" Target="../slideLayouts/slideLayout7.xml"/><Relationship Id="rId4" Type="http://schemas.openxmlformats.org/officeDocument/2006/relationships/slide" Target="slide51.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2EAFBE-7D45-4CB8-A2C9-8F9A2BBE7484}"/>
              </a:ext>
            </a:extLst>
          </p:cNvPr>
          <p:cNvSpPr>
            <a:spLocks noGrp="1"/>
          </p:cNvSpPr>
          <p:nvPr>
            <p:ph type="ctrTitle"/>
          </p:nvPr>
        </p:nvSpPr>
        <p:spPr/>
        <p:txBody>
          <a:bodyPr/>
          <a:lstStyle/>
          <a:p>
            <a:r>
              <a:rPr lang="it-IT" dirty="0">
                <a:solidFill>
                  <a:schemeClr val="accent1"/>
                </a:solidFill>
              </a:rPr>
              <a:t>Microservices</a:t>
            </a:r>
          </a:p>
        </p:txBody>
      </p:sp>
      <p:sp>
        <p:nvSpPr>
          <p:cNvPr id="4" name="Segnaposto numero diapositiva 3">
            <a:extLst>
              <a:ext uri="{FF2B5EF4-FFF2-40B4-BE49-F238E27FC236}">
                <a16:creationId xmlns:a16="http://schemas.microsoft.com/office/drawing/2014/main" id="{B6F83730-AE47-4492-B899-2D75EE69C97E}"/>
              </a:ext>
            </a:extLst>
          </p:cNvPr>
          <p:cNvSpPr>
            <a:spLocks noGrp="1"/>
          </p:cNvSpPr>
          <p:nvPr>
            <p:ph type="sldNum" sz="quarter" idx="12"/>
          </p:nvPr>
        </p:nvSpPr>
        <p:spPr/>
        <p:txBody>
          <a:bodyPr/>
          <a:lstStyle/>
          <a:p>
            <a:fld id="{B471838B-02BF-48BB-AF36-A942095BF0A8}" type="slidenum">
              <a:rPr lang="it-IT" smtClean="0"/>
              <a:t>1</a:t>
            </a:fld>
            <a:endParaRPr lang="it-IT"/>
          </a:p>
        </p:txBody>
      </p:sp>
      <p:cxnSp>
        <p:nvCxnSpPr>
          <p:cNvPr id="6" name="Connettore diritto 5">
            <a:extLst>
              <a:ext uri="{FF2B5EF4-FFF2-40B4-BE49-F238E27FC236}">
                <a16:creationId xmlns:a16="http://schemas.microsoft.com/office/drawing/2014/main" id="{4D0A8B87-176F-4F91-B855-C9EE1C48AE51}"/>
              </a:ext>
            </a:extLst>
          </p:cNvPr>
          <p:cNvCxnSpPr/>
          <p:nvPr/>
        </p:nvCxnSpPr>
        <p:spPr>
          <a:xfrm>
            <a:off x="4058920" y="3429000"/>
            <a:ext cx="4074160" cy="0"/>
          </a:xfrm>
          <a:prstGeom prst="line">
            <a:avLst/>
          </a:prstGeom>
          <a:ln/>
        </p:spPr>
        <p:style>
          <a:lnRef idx="3">
            <a:schemeClr val="accent2"/>
          </a:lnRef>
          <a:fillRef idx="0">
            <a:schemeClr val="accent2"/>
          </a:fillRef>
          <a:effectRef idx="2">
            <a:schemeClr val="accent2"/>
          </a:effectRef>
          <a:fontRef idx="minor">
            <a:schemeClr val="tx1"/>
          </a:fontRef>
        </p:style>
      </p:cxnSp>
      <p:pic>
        <p:nvPicPr>
          <p:cNvPr id="8" name="Immagine 7">
            <a:extLst>
              <a:ext uri="{FF2B5EF4-FFF2-40B4-BE49-F238E27FC236}">
                <a16:creationId xmlns:a16="http://schemas.microsoft.com/office/drawing/2014/main" id="{5C3FCEB2-0CE4-47A1-8DFD-1D81BEED6EA4}"/>
              </a:ext>
            </a:extLst>
          </p:cNvPr>
          <p:cNvPicPr>
            <a:picLocks noChangeAspect="1"/>
          </p:cNvPicPr>
          <p:nvPr/>
        </p:nvPicPr>
        <p:blipFill>
          <a:blip r:embed="rId2"/>
          <a:stretch>
            <a:fillRect/>
          </a:stretch>
        </p:blipFill>
        <p:spPr>
          <a:xfrm>
            <a:off x="163195" y="141289"/>
            <a:ext cx="6430645" cy="938182"/>
          </a:xfrm>
          <a:prstGeom prst="rect">
            <a:avLst/>
          </a:prstGeom>
        </p:spPr>
      </p:pic>
    </p:spTree>
    <p:extLst>
      <p:ext uri="{BB962C8B-B14F-4D97-AF65-F5344CB8AC3E}">
        <p14:creationId xmlns:p14="http://schemas.microsoft.com/office/powerpoint/2010/main" val="445366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314B596-73C8-4BF0-81F5-D07D656C6DD8}"/>
              </a:ext>
            </a:extLst>
          </p:cNvPr>
          <p:cNvSpPr txBox="1"/>
          <p:nvPr/>
        </p:nvSpPr>
        <p:spPr>
          <a:xfrm>
            <a:off x="3417903" y="646331"/>
            <a:ext cx="3994951" cy="4985980"/>
          </a:xfrm>
          <a:prstGeom prst="rect">
            <a:avLst/>
          </a:prstGeom>
          <a:noFill/>
        </p:spPr>
        <p:txBody>
          <a:bodyPr wrap="square" rtlCol="0">
            <a:spAutoFit/>
          </a:bodyPr>
          <a:lstStyle/>
          <a:p>
            <a:r>
              <a:rPr lang="it-IT" dirty="0"/>
              <a:t>OUT</a:t>
            </a:r>
          </a:p>
          <a:p>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a:solidFill>
                  <a:srgbClr val="A31515"/>
                </a:solidFill>
                <a:latin typeface="Consolas,  Courier New"/>
              </a:rPr>
              <a:t>password</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membershipLongName</a:t>
            </a:r>
            <a:r>
              <a:rPr lang="it-IT" sz="1200" dirty="0"/>
              <a:t>": "</a:t>
            </a:r>
            <a:r>
              <a:rPr lang="it-IT" sz="1200" dirty="0">
                <a:solidFill>
                  <a:srgbClr val="0451A5"/>
                </a:solidFill>
                <a:latin typeface="Consolas,  Courier New"/>
              </a:rPr>
              <a:t>WALTERS</a:t>
            </a:r>
            <a:r>
              <a:rPr lang="it-IT" sz="1200" dirty="0"/>
              <a:t>,</a:t>
            </a:r>
            <a:r>
              <a:rPr lang="it-IT" sz="1200" dirty="0">
                <a:solidFill>
                  <a:srgbClr val="0451A5"/>
                </a:solidFill>
                <a:latin typeface="Consolas,  Courier New"/>
              </a:rPr>
              <a:t>NANCY</a:t>
            </a:r>
            <a:r>
              <a:rPr lang="it-IT" sz="1200" dirty="0"/>
              <a:t>",</a:t>
            </a:r>
          </a:p>
          <a:p>
            <a:r>
              <a:rPr lang="it-IT" sz="1200" dirty="0"/>
              <a:t>    "</a:t>
            </a:r>
            <a:r>
              <a:rPr lang="it-IT" sz="1200" dirty="0" err="1">
                <a:solidFill>
                  <a:srgbClr val="A31515"/>
                </a:solidFill>
                <a:latin typeface="Consolas,  Courier New"/>
              </a:rPr>
              <a:t>emailAddr</a:t>
            </a:r>
            <a:r>
              <a:rPr lang="it-IT" sz="1200" dirty="0"/>
              <a:t>": "</a:t>
            </a:r>
            <a:r>
              <a:rPr lang="it-IT" sz="1200" dirty="0">
                <a:solidFill>
                  <a:srgbClr val="0451A5"/>
                </a:solidFill>
                <a:latin typeface="Consolas,  Courier New"/>
              </a:rPr>
              <a:t>antonella.baglioni@fao.org</a:t>
            </a:r>
            <a:r>
              <a:rPr lang="it-IT" sz="1200" dirty="0"/>
              <a:t>",</a:t>
            </a:r>
          </a:p>
          <a:p>
            <a:r>
              <a:rPr lang="it-IT" sz="1200" dirty="0"/>
              <a:t>    "</a:t>
            </a:r>
            <a:r>
              <a:rPr lang="it-IT" sz="1200" dirty="0" err="1">
                <a:solidFill>
                  <a:srgbClr val="A31515"/>
                </a:solidFill>
                <a:latin typeface="Consolas,  Courier New"/>
              </a:rPr>
              <a:t>lastLogOn</a:t>
            </a:r>
            <a:r>
              <a:rPr lang="it-IT" sz="1200" dirty="0"/>
              <a:t>": "</a:t>
            </a:r>
            <a:r>
              <a:rPr lang="it-IT" sz="1200" dirty="0">
                <a:solidFill>
                  <a:srgbClr val="0451A5"/>
                </a:solidFill>
                <a:latin typeface="Consolas,  Courier New"/>
              </a:rPr>
              <a:t>2020-05-06T05:06:06.261+0000</a:t>
            </a:r>
            <a:r>
              <a:rPr lang="it-IT" sz="1200" dirty="0"/>
              <a:t>",</a:t>
            </a:r>
          </a:p>
          <a:p>
            <a:r>
              <a:rPr lang="it-IT" sz="1200" dirty="0"/>
              <a:t>    "</a:t>
            </a:r>
            <a:r>
              <a:rPr lang="it-IT" sz="1200" dirty="0" err="1">
                <a:solidFill>
                  <a:srgbClr val="A31515"/>
                </a:solidFill>
                <a:latin typeface="Consolas,  Courier New"/>
              </a:rPr>
              <a:t>lastDate</a:t>
            </a:r>
            <a:r>
              <a:rPr lang="it-IT" sz="1200" dirty="0"/>
              <a:t>": "</a:t>
            </a:r>
            <a:r>
              <a:rPr lang="it-IT" sz="1200" dirty="0">
                <a:solidFill>
                  <a:srgbClr val="0451A5"/>
                </a:solidFill>
                <a:latin typeface="Consolas,  Courier New"/>
              </a:rPr>
              <a:t>2020-05-06T04:57:16.000+0000</a:t>
            </a:r>
            <a:r>
              <a:rPr lang="it-IT" sz="1200" dirty="0"/>
              <a:t>",</a:t>
            </a:r>
          </a:p>
          <a:p>
            <a:r>
              <a:rPr lang="it-IT" sz="1200" dirty="0"/>
              <a:t>    "</a:t>
            </a:r>
            <a:r>
              <a:rPr lang="it-IT" sz="1200" dirty="0" err="1">
                <a:solidFill>
                  <a:srgbClr val="A31515"/>
                </a:solidFill>
                <a:latin typeface="Consolas,  Courier New"/>
              </a:rPr>
              <a:t>lastPwdChanged</a:t>
            </a:r>
            <a:r>
              <a:rPr lang="it-IT" sz="1200" dirty="0"/>
              <a:t>": "</a:t>
            </a:r>
            <a:r>
              <a:rPr lang="it-IT" sz="1200" dirty="0">
                <a:solidFill>
                  <a:srgbClr val="0451A5"/>
                </a:solidFill>
                <a:latin typeface="Consolas,  Courier New"/>
              </a:rPr>
              <a:t>2020-05-06T04:57:16.000+0000</a:t>
            </a:r>
            <a:r>
              <a:rPr lang="it-IT" sz="1200" dirty="0"/>
              <a:t>",</a:t>
            </a:r>
          </a:p>
          <a:p>
            <a:r>
              <a:rPr lang="it-IT" sz="1200" dirty="0"/>
              <a:t>    "</a:t>
            </a:r>
            <a:r>
              <a:rPr lang="it-IT" sz="1200" dirty="0" err="1">
                <a:solidFill>
                  <a:srgbClr val="A31515"/>
                </a:solidFill>
                <a:latin typeface="Consolas,  Courier New"/>
              </a:rPr>
              <a:t>membershipStatusFlag</a:t>
            </a:r>
            <a:r>
              <a:rPr lang="it-IT" sz="1200" dirty="0"/>
              <a:t>": "</a:t>
            </a:r>
            <a:r>
              <a:rPr lang="it-IT" sz="1200" dirty="0">
                <a:solidFill>
                  <a:srgbClr val="0451A5"/>
                </a:solidFill>
                <a:latin typeface="Consolas,  Courier New"/>
              </a:rPr>
              <a:t>APPR</a:t>
            </a:r>
            <a:r>
              <a:rPr lang="it-IT" sz="1200" dirty="0"/>
              <a:t>",</a:t>
            </a:r>
          </a:p>
          <a:p>
            <a:r>
              <a:rPr lang="it-IT" sz="1200" dirty="0"/>
              <a:t>    "</a:t>
            </a:r>
            <a:r>
              <a:rPr lang="it-IT" sz="1200" dirty="0" err="1">
                <a:solidFill>
                  <a:srgbClr val="A31515"/>
                </a:solidFill>
                <a:latin typeface="Consolas,  Courier New"/>
              </a:rPr>
              <a:t>membershipStatusDate</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questions</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messages</a:t>
            </a:r>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a:solidFill>
                  <a:srgbClr val="0451A5"/>
                </a:solidFill>
                <a:latin typeface="Consolas,  Courier New"/>
              </a:rPr>
              <a:t>AL</a:t>
            </a:r>
            <a:r>
              <a:rPr lang="it-IT" sz="1200" dirty="0"/>
              <a:t>",</a:t>
            </a:r>
          </a:p>
          <a:p>
            <a:r>
              <a:rPr lang="it-IT" sz="1200" dirty="0"/>
              <a:t>            "</a:t>
            </a:r>
            <a:r>
              <a:rPr lang="it-IT" sz="1200" dirty="0" err="1">
                <a:solidFill>
                  <a:srgbClr val="A31515"/>
                </a:solidFill>
                <a:latin typeface="Consolas,  Courier New"/>
              </a:rPr>
              <a:t>validFrom</a:t>
            </a:r>
            <a:r>
              <a:rPr lang="it-IT" sz="1200" dirty="0"/>
              <a:t>": "</a:t>
            </a:r>
            <a:r>
              <a:rPr lang="it-IT" sz="1200" dirty="0">
                <a:solidFill>
                  <a:srgbClr val="0451A5"/>
                </a:solidFill>
                <a:latin typeface="Consolas,  Courier New"/>
              </a:rPr>
              <a:t>2019-12-09T23:00:00.000+0000</a:t>
            </a:r>
            <a:r>
              <a:rPr lang="it-IT" sz="1200" dirty="0"/>
              <a:t>",</a:t>
            </a:r>
          </a:p>
          <a:p>
            <a:r>
              <a:rPr lang="it-IT" sz="1200" dirty="0"/>
              <a:t>            "</a:t>
            </a:r>
            <a:r>
              <a:rPr lang="it-IT" sz="1200" dirty="0" err="1">
                <a:solidFill>
                  <a:srgbClr val="A31515"/>
                </a:solidFill>
                <a:latin typeface="Consolas,  Courier New"/>
              </a:rPr>
              <a:t>validTo</a:t>
            </a:r>
            <a:r>
              <a:rPr lang="it-IT" sz="1200" dirty="0"/>
              <a:t>": "</a:t>
            </a:r>
            <a:r>
              <a:rPr lang="it-IT" sz="1200" dirty="0">
                <a:solidFill>
                  <a:srgbClr val="0451A5"/>
                </a:solidFill>
                <a:latin typeface="Consolas,  Courier New"/>
              </a:rPr>
              <a:t>2020-12-30T23:00:00.000+0000</a:t>
            </a:r>
            <a:r>
              <a:rPr lang="it-IT" sz="1200" dirty="0"/>
              <a:t>",</a:t>
            </a:r>
          </a:p>
          <a:p>
            <a:r>
              <a:rPr lang="it-IT" sz="1200" dirty="0"/>
              <a:t>            "</a:t>
            </a:r>
            <a:r>
              <a:rPr lang="it-IT" sz="1200" dirty="0" err="1">
                <a:solidFill>
                  <a:srgbClr val="A31515"/>
                </a:solidFill>
                <a:latin typeface="Consolas,  Courier New"/>
              </a:rPr>
              <a:t>msgTitle</a:t>
            </a:r>
            <a:r>
              <a:rPr lang="it-IT" sz="1200" dirty="0"/>
              <a:t>": </a:t>
            </a:r>
            <a:r>
              <a:rPr lang="it-IT" sz="1200" dirty="0">
                <a:solidFill>
                  <a:srgbClr val="0451A5"/>
                </a:solidFill>
                <a:latin typeface="Consolas,  Courier New"/>
              </a:rPr>
              <a:t>"65 Anniversary </a:t>
            </a:r>
            <a:r>
              <a:rPr lang="it-IT" sz="1200" dirty="0" err="1">
                <a:solidFill>
                  <a:srgbClr val="0451A5"/>
                </a:solidFill>
                <a:latin typeface="Consolas,  Courier New"/>
              </a:rPr>
              <a:t>Loan</a:t>
            </a:r>
            <a:r>
              <a:rPr lang="it-IT" sz="1200" dirty="0">
                <a:solidFill>
                  <a:srgbClr val="0451A5"/>
                </a:solidFill>
                <a:latin typeface="Consolas,  Courier New"/>
              </a:rPr>
              <a:t>",</a:t>
            </a:r>
          </a:p>
          <a:p>
            <a:r>
              <a:rPr lang="it-IT" sz="1200" dirty="0"/>
              <a:t>            "</a:t>
            </a:r>
            <a:r>
              <a:rPr lang="it-IT" sz="1200" dirty="0" err="1">
                <a:solidFill>
                  <a:srgbClr val="A31515"/>
                </a:solidFill>
                <a:latin typeface="Consolas,  Courier New"/>
              </a:rPr>
              <a:t>msgText</a:t>
            </a:r>
            <a:r>
              <a:rPr lang="it-IT" sz="1200" dirty="0"/>
              <a:t>": </a:t>
            </a:r>
            <a:r>
              <a:rPr lang="it-IT" sz="1200" dirty="0">
                <a:solidFill>
                  <a:srgbClr val="0451A5"/>
                </a:solidFill>
                <a:latin typeface="Consolas,  Courier New"/>
              </a:rPr>
              <a:t>"</a:t>
            </a:r>
            <a:r>
              <a:rPr lang="it-IT" sz="1200" dirty="0" err="1">
                <a:solidFill>
                  <a:srgbClr val="0451A5"/>
                </a:solidFill>
                <a:latin typeface="Consolas,  Courier New"/>
              </a:rPr>
              <a:t>Celebrating</a:t>
            </a:r>
            <a:r>
              <a:rPr lang="it-IT" sz="1200" dirty="0">
                <a:solidFill>
                  <a:srgbClr val="0451A5"/>
                </a:solidFill>
                <a:latin typeface="Consolas,  Courier New"/>
              </a:rPr>
              <a:t> 65 </a:t>
            </a:r>
            <a:r>
              <a:rPr lang="it-IT" sz="1200" dirty="0" err="1">
                <a:solidFill>
                  <a:srgbClr val="0451A5"/>
                </a:solidFill>
                <a:latin typeface="Consolas,  Courier New"/>
              </a:rPr>
              <a:t>years</a:t>
            </a:r>
            <a:r>
              <a:rPr lang="it-IT" sz="1200" dirty="0">
                <a:solidFill>
                  <a:srgbClr val="0451A5"/>
                </a:solidFill>
                <a:latin typeface="Consolas,  Courier New"/>
              </a:rPr>
              <a:t> </a:t>
            </a:r>
            <a:r>
              <a:rPr lang="it-IT" sz="1200" dirty="0" err="1">
                <a:solidFill>
                  <a:srgbClr val="0451A5"/>
                </a:solidFill>
                <a:latin typeface="Consolas,  Courier New"/>
              </a:rPr>
              <a:t>helping</a:t>
            </a:r>
            <a:r>
              <a:rPr lang="it-IT" sz="1200" dirty="0">
                <a:solidFill>
                  <a:srgbClr val="0451A5"/>
                </a:solidFill>
                <a:latin typeface="Consolas,  Courier New"/>
              </a:rPr>
              <a:t>"</a:t>
            </a:r>
          </a:p>
          <a:p>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err="1">
                <a:solidFill>
                  <a:srgbClr val="0451A5"/>
                </a:solidFill>
                <a:latin typeface="Consolas,  Courier New"/>
              </a:rPr>
              <a:t>null</a:t>
            </a:r>
            <a:endParaRPr lang="it-IT" sz="1200" dirty="0">
              <a:solidFill>
                <a:srgbClr val="0451A5"/>
              </a:solidFill>
              <a:latin typeface="Consolas,  Courier New"/>
            </a:endParaRPr>
          </a:p>
          <a:p>
            <a:r>
              <a:rPr lang="it-IT" sz="1200" dirty="0"/>
              <a:t>}</a:t>
            </a:r>
          </a:p>
        </p:txBody>
      </p:sp>
      <p:sp>
        <p:nvSpPr>
          <p:cNvPr id="3" name="CasellaDiTesto 2">
            <a:extLst>
              <a:ext uri="{FF2B5EF4-FFF2-40B4-BE49-F238E27FC236}">
                <a16:creationId xmlns:a16="http://schemas.microsoft.com/office/drawing/2014/main" id="{76FA9451-2E1D-464E-9BF5-4A50F5E3B845}"/>
              </a:ext>
            </a:extLst>
          </p:cNvPr>
          <p:cNvSpPr txBox="1"/>
          <p:nvPr/>
        </p:nvSpPr>
        <p:spPr>
          <a:xfrm>
            <a:off x="0" y="0"/>
            <a:ext cx="3684233" cy="646331"/>
          </a:xfrm>
          <a:prstGeom prst="rect">
            <a:avLst/>
          </a:prstGeom>
          <a:noFill/>
        </p:spPr>
        <p:txBody>
          <a:bodyPr wrap="square" rtlCol="0">
            <a:spAutoFit/>
          </a:bodyPr>
          <a:lstStyle/>
          <a:p>
            <a:r>
              <a:rPr lang="it-IT" dirty="0">
                <a:solidFill>
                  <a:schemeClr val="accent1"/>
                </a:solidFill>
              </a:rPr>
              <a:t>Step 1 Login</a:t>
            </a:r>
          </a:p>
          <a:p>
            <a:r>
              <a:rPr lang="it-IT" b="1" dirty="0"/>
              <a:t>POST /user/</a:t>
            </a:r>
            <a:r>
              <a:rPr lang="it-IT" b="1" dirty="0" err="1"/>
              <a:t>checkLogin</a:t>
            </a:r>
            <a:r>
              <a:rPr lang="it-IT" b="1" dirty="0"/>
              <a:t> </a:t>
            </a:r>
          </a:p>
        </p:txBody>
      </p:sp>
      <p:sp>
        <p:nvSpPr>
          <p:cNvPr id="4" name="CasellaDiTesto 3">
            <a:extLst>
              <a:ext uri="{FF2B5EF4-FFF2-40B4-BE49-F238E27FC236}">
                <a16:creationId xmlns:a16="http://schemas.microsoft.com/office/drawing/2014/main" id="{868249E4-2E17-4C47-A163-5BFF033F46C4}"/>
              </a:ext>
            </a:extLst>
          </p:cNvPr>
          <p:cNvSpPr txBox="1"/>
          <p:nvPr/>
        </p:nvSpPr>
        <p:spPr>
          <a:xfrm>
            <a:off x="124646" y="646331"/>
            <a:ext cx="2245691" cy="1107996"/>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err="1">
                <a:solidFill>
                  <a:srgbClr val="A31515"/>
                </a:solidFill>
                <a:latin typeface="Consolas,  Courier New"/>
              </a:rPr>
              <a:t>indexNo</a:t>
            </a:r>
            <a:r>
              <a:rPr lang="it-IT" sz="1200" dirty="0"/>
              <a:t>" : "</a:t>
            </a:r>
            <a:r>
              <a:rPr lang="it-IT" sz="1200" dirty="0">
                <a:solidFill>
                  <a:srgbClr val="0451A5"/>
                </a:solidFill>
                <a:latin typeface="Consolas,  Courier New"/>
              </a:rPr>
              <a:t>0019646</a:t>
            </a:r>
            <a:r>
              <a:rPr lang="it-IT" sz="1200" dirty="0"/>
              <a:t>",</a:t>
            </a:r>
          </a:p>
          <a:p>
            <a:r>
              <a:rPr lang="it-IT" sz="1200" dirty="0"/>
              <a:t>"</a:t>
            </a:r>
            <a:r>
              <a:rPr lang="it-IT" sz="1200" dirty="0" err="1">
                <a:solidFill>
                  <a:srgbClr val="A31515"/>
                </a:solidFill>
                <a:latin typeface="Consolas,  Courier New"/>
              </a:rPr>
              <a:t>pwd</a:t>
            </a:r>
            <a:r>
              <a:rPr lang="it-IT" sz="1200" dirty="0"/>
              <a:t>" : "</a:t>
            </a:r>
            <a:r>
              <a:rPr lang="it-IT" sz="1200" dirty="0">
                <a:solidFill>
                  <a:srgbClr val="0451A5"/>
                </a:solidFill>
                <a:latin typeface="Consolas,  Courier New"/>
              </a:rPr>
              <a:t>Sicilia.02</a:t>
            </a:r>
            <a:r>
              <a:rPr lang="it-IT" sz="1200" dirty="0"/>
              <a:t>"</a:t>
            </a:r>
          </a:p>
          <a:p>
            <a:r>
              <a:rPr lang="it-IT" sz="1200" dirty="0"/>
              <a:t>}</a:t>
            </a:r>
            <a:endParaRPr lang="it-IT" dirty="0"/>
          </a:p>
        </p:txBody>
      </p:sp>
      <p:sp>
        <p:nvSpPr>
          <p:cNvPr id="5" name="CasellaDiTesto 4">
            <a:extLst>
              <a:ext uri="{FF2B5EF4-FFF2-40B4-BE49-F238E27FC236}">
                <a16:creationId xmlns:a16="http://schemas.microsoft.com/office/drawing/2014/main" id="{44DB3275-4183-49E2-9249-9D2AA0D8B441}"/>
              </a:ext>
            </a:extLst>
          </p:cNvPr>
          <p:cNvSpPr txBox="1"/>
          <p:nvPr/>
        </p:nvSpPr>
        <p:spPr>
          <a:xfrm>
            <a:off x="10430271" y="-58240"/>
            <a:ext cx="1908699" cy="369332"/>
          </a:xfrm>
          <a:prstGeom prst="rect">
            <a:avLst/>
          </a:prstGeom>
          <a:noFill/>
        </p:spPr>
        <p:txBody>
          <a:bodyPr wrap="square" rtlCol="0">
            <a:spAutoFit/>
          </a:bodyPr>
          <a:lstStyle/>
          <a:p>
            <a:r>
              <a:rPr lang="it-IT" dirty="0">
                <a:solidFill>
                  <a:schemeClr val="accent1"/>
                </a:solidFill>
              </a:rPr>
              <a:t>USER LOGGED IN</a:t>
            </a:r>
            <a:endParaRPr lang="it-IT" dirty="0"/>
          </a:p>
        </p:txBody>
      </p:sp>
      <p:pic>
        <p:nvPicPr>
          <p:cNvPr id="6" name="Immagine 5">
            <a:extLst>
              <a:ext uri="{FF2B5EF4-FFF2-40B4-BE49-F238E27FC236}">
                <a16:creationId xmlns:a16="http://schemas.microsoft.com/office/drawing/2014/main" id="{78D8AA20-EC51-48F1-82D2-02603B8E78F3}"/>
              </a:ext>
            </a:extLst>
          </p:cNvPr>
          <p:cNvPicPr>
            <a:picLocks noChangeAspect="1"/>
          </p:cNvPicPr>
          <p:nvPr/>
        </p:nvPicPr>
        <p:blipFill>
          <a:blip r:embed="rId2"/>
          <a:stretch>
            <a:fillRect/>
          </a:stretch>
        </p:blipFill>
        <p:spPr>
          <a:xfrm>
            <a:off x="124646" y="1754327"/>
            <a:ext cx="3390625" cy="3485468"/>
          </a:xfrm>
          <a:prstGeom prst="rect">
            <a:avLst/>
          </a:prstGeom>
        </p:spPr>
      </p:pic>
      <p:pic>
        <p:nvPicPr>
          <p:cNvPr id="7" name="Immagine 6">
            <a:extLst>
              <a:ext uri="{FF2B5EF4-FFF2-40B4-BE49-F238E27FC236}">
                <a16:creationId xmlns:a16="http://schemas.microsoft.com/office/drawing/2014/main" id="{F138B586-5C7F-49B2-84FB-3219AA27EF55}"/>
              </a:ext>
            </a:extLst>
          </p:cNvPr>
          <p:cNvPicPr>
            <a:picLocks noChangeAspect="1"/>
          </p:cNvPicPr>
          <p:nvPr/>
        </p:nvPicPr>
        <p:blipFill>
          <a:blip r:embed="rId3"/>
          <a:stretch>
            <a:fillRect/>
          </a:stretch>
        </p:blipFill>
        <p:spPr>
          <a:xfrm>
            <a:off x="7216092" y="311092"/>
            <a:ext cx="4851262" cy="3185969"/>
          </a:xfrm>
          <a:prstGeom prst="rect">
            <a:avLst/>
          </a:prstGeom>
        </p:spPr>
      </p:pic>
      <p:pic>
        <p:nvPicPr>
          <p:cNvPr id="8" name="Immagine 7">
            <a:extLst>
              <a:ext uri="{FF2B5EF4-FFF2-40B4-BE49-F238E27FC236}">
                <a16:creationId xmlns:a16="http://schemas.microsoft.com/office/drawing/2014/main" id="{055A99DB-B23C-4AB1-B926-42EDB85E0046}"/>
              </a:ext>
            </a:extLst>
          </p:cNvPr>
          <p:cNvPicPr>
            <a:picLocks noChangeAspect="1"/>
          </p:cNvPicPr>
          <p:nvPr/>
        </p:nvPicPr>
        <p:blipFill>
          <a:blip r:embed="rId4"/>
          <a:stretch>
            <a:fillRect/>
          </a:stretch>
        </p:blipFill>
        <p:spPr>
          <a:xfrm>
            <a:off x="7769212" y="3597898"/>
            <a:ext cx="4422788" cy="2965090"/>
          </a:xfrm>
          <a:prstGeom prst="rect">
            <a:avLst/>
          </a:prstGeom>
        </p:spPr>
      </p:pic>
      <p:pic>
        <p:nvPicPr>
          <p:cNvPr id="10" name="Immagine 9">
            <a:extLst>
              <a:ext uri="{FF2B5EF4-FFF2-40B4-BE49-F238E27FC236}">
                <a16:creationId xmlns:a16="http://schemas.microsoft.com/office/drawing/2014/main" id="{B79D9D3E-BDE4-4CE0-9D5D-62A3FA177B86}"/>
              </a:ext>
            </a:extLst>
          </p:cNvPr>
          <p:cNvPicPr>
            <a:picLocks noChangeAspect="1"/>
          </p:cNvPicPr>
          <p:nvPr/>
        </p:nvPicPr>
        <p:blipFill>
          <a:blip r:embed="rId5"/>
          <a:stretch>
            <a:fillRect/>
          </a:stretch>
        </p:blipFill>
        <p:spPr>
          <a:xfrm>
            <a:off x="761716" y="5632311"/>
            <a:ext cx="7115175" cy="828675"/>
          </a:xfrm>
          <a:prstGeom prst="rect">
            <a:avLst/>
          </a:prstGeom>
        </p:spPr>
      </p:pic>
      <p:sp>
        <p:nvSpPr>
          <p:cNvPr id="9" name="Segnaposto numero diapositiva 8">
            <a:extLst>
              <a:ext uri="{FF2B5EF4-FFF2-40B4-BE49-F238E27FC236}">
                <a16:creationId xmlns:a16="http://schemas.microsoft.com/office/drawing/2014/main" id="{C0A6D147-6204-4B96-A90A-C6F52F7E74BE}"/>
              </a:ext>
            </a:extLst>
          </p:cNvPr>
          <p:cNvSpPr>
            <a:spLocks noGrp="1"/>
          </p:cNvSpPr>
          <p:nvPr>
            <p:ph type="sldNum" sz="quarter" idx="12"/>
          </p:nvPr>
        </p:nvSpPr>
        <p:spPr/>
        <p:txBody>
          <a:bodyPr/>
          <a:lstStyle/>
          <a:p>
            <a:fld id="{B471838B-02BF-48BB-AF36-A942095BF0A8}" type="slidenum">
              <a:rPr lang="it-IT" smtClean="0"/>
              <a:t>10</a:t>
            </a:fld>
            <a:endParaRPr lang="it-IT"/>
          </a:p>
        </p:txBody>
      </p:sp>
    </p:spTree>
    <p:extLst>
      <p:ext uri="{BB962C8B-B14F-4D97-AF65-F5344CB8AC3E}">
        <p14:creationId xmlns:p14="http://schemas.microsoft.com/office/powerpoint/2010/main" val="1121211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DEA091F-C62F-482E-985A-E05377783F72}"/>
              </a:ext>
            </a:extLst>
          </p:cNvPr>
          <p:cNvSpPr txBox="1"/>
          <p:nvPr/>
        </p:nvSpPr>
        <p:spPr>
          <a:xfrm>
            <a:off x="106532" y="79899"/>
            <a:ext cx="3684233" cy="646331"/>
          </a:xfrm>
          <a:prstGeom prst="rect">
            <a:avLst/>
          </a:prstGeom>
          <a:noFill/>
        </p:spPr>
        <p:txBody>
          <a:bodyPr wrap="square" rtlCol="0">
            <a:spAutoFit/>
          </a:bodyPr>
          <a:lstStyle/>
          <a:p>
            <a:r>
              <a:rPr lang="it-IT" dirty="0" err="1">
                <a:solidFill>
                  <a:schemeClr val="accent1"/>
                </a:solidFill>
              </a:rPr>
              <a:t>Hide</a:t>
            </a:r>
            <a:r>
              <a:rPr lang="it-IT" dirty="0">
                <a:solidFill>
                  <a:schemeClr val="accent1"/>
                </a:solidFill>
              </a:rPr>
              <a:t> Message</a:t>
            </a:r>
          </a:p>
          <a:p>
            <a:r>
              <a:rPr lang="it-IT" dirty="0"/>
              <a:t>PUT /user/0019646</a:t>
            </a:r>
            <a:endParaRPr lang="it-IT" b="1" dirty="0"/>
          </a:p>
        </p:txBody>
      </p:sp>
      <p:sp>
        <p:nvSpPr>
          <p:cNvPr id="3" name="CasellaDiTesto 2">
            <a:extLst>
              <a:ext uri="{FF2B5EF4-FFF2-40B4-BE49-F238E27FC236}">
                <a16:creationId xmlns:a16="http://schemas.microsoft.com/office/drawing/2014/main" id="{4470BD0C-04D0-4321-8CED-B4BFECAEB160}"/>
              </a:ext>
            </a:extLst>
          </p:cNvPr>
          <p:cNvSpPr txBox="1"/>
          <p:nvPr/>
        </p:nvSpPr>
        <p:spPr>
          <a:xfrm>
            <a:off x="53267" y="659011"/>
            <a:ext cx="2752078" cy="923330"/>
          </a:xfrm>
          <a:prstGeom prst="rect">
            <a:avLst/>
          </a:prstGeom>
          <a:noFill/>
        </p:spPr>
        <p:txBody>
          <a:bodyPr wrap="square" rtlCol="0">
            <a:spAutoFit/>
          </a:bodyPr>
          <a:lstStyle/>
          <a:p>
            <a:r>
              <a:rPr lang="it-IT" dirty="0"/>
              <a:t>IN</a:t>
            </a:r>
          </a:p>
          <a:p>
            <a:r>
              <a:rPr lang="it-IT" sz="1200" dirty="0"/>
              <a:t>{ </a:t>
            </a:r>
          </a:p>
          <a:p>
            <a:r>
              <a:rPr lang="it-IT" sz="1200" dirty="0">
                <a:solidFill>
                  <a:srgbClr val="A31515"/>
                </a:solidFill>
                <a:latin typeface="Consolas,  Courier New"/>
              </a:rPr>
              <a:t>"</a:t>
            </a:r>
            <a:r>
              <a:rPr lang="it-IT" sz="1200" dirty="0" err="1">
                <a:solidFill>
                  <a:srgbClr val="A31515"/>
                </a:solidFill>
                <a:latin typeface="Consolas,  Courier New"/>
              </a:rPr>
              <a:t>msgId</a:t>
            </a:r>
            <a:r>
              <a:rPr lang="it-IT" sz="1200" dirty="0">
                <a:solidFill>
                  <a:srgbClr val="A31515"/>
                </a:solidFill>
                <a:latin typeface="Consolas,  Courier New"/>
              </a:rPr>
              <a:t>" </a:t>
            </a:r>
            <a:r>
              <a:rPr lang="it-IT" sz="1200" dirty="0"/>
              <a:t>: </a:t>
            </a:r>
            <a:r>
              <a:rPr lang="it-IT" sz="1200" dirty="0">
                <a:solidFill>
                  <a:srgbClr val="0451A5"/>
                </a:solidFill>
                <a:latin typeface="Consolas,  Courier New"/>
              </a:rPr>
              <a:t>"AL"</a:t>
            </a:r>
          </a:p>
          <a:p>
            <a:r>
              <a:rPr lang="it-IT" sz="1200" dirty="0"/>
              <a:t>}</a:t>
            </a:r>
          </a:p>
        </p:txBody>
      </p:sp>
      <p:sp>
        <p:nvSpPr>
          <p:cNvPr id="4" name="Rettangolo 3">
            <a:extLst>
              <a:ext uri="{FF2B5EF4-FFF2-40B4-BE49-F238E27FC236}">
                <a16:creationId xmlns:a16="http://schemas.microsoft.com/office/drawing/2014/main" id="{400E34AA-8CDB-45E7-9FE1-C0AEB09EB398}"/>
              </a:ext>
            </a:extLst>
          </p:cNvPr>
          <p:cNvSpPr/>
          <p:nvPr/>
        </p:nvSpPr>
        <p:spPr>
          <a:xfrm>
            <a:off x="7365506" y="659011"/>
            <a:ext cx="4773227" cy="2954655"/>
          </a:xfrm>
          <a:prstGeom prst="rect">
            <a:avLst/>
          </a:prstGeom>
        </p:spPr>
        <p:txBody>
          <a:bodyPr wrap="square">
            <a:spAutoFit/>
          </a:bodyPr>
          <a:lstStyle/>
          <a:p>
            <a:r>
              <a:rPr lang="it-IT" dirty="0">
                <a:solidFill>
                  <a:srgbClr val="000000"/>
                </a:solidFill>
                <a:latin typeface="Consolas,  Courier New"/>
              </a:rPr>
              <a:t>OUT</a:t>
            </a:r>
          </a:p>
          <a:p>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"0019646"</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"password"</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membershipLongName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emailAddr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"antonella.baglioni@fao.org"</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lastLogOn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"2020-05-06T05:06:06.000+0000"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"2020-05-06T04:57:16.000+0000"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lastPwdChanged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"2020-05-06T04:57:16.000+0000"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membershipStatusFlag</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questions</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messages</a:t>
            </a:r>
            <a:r>
              <a:rPr lang="it-IT" sz="1200" dirty="0">
                <a:solidFill>
                  <a:srgbClr val="A31515"/>
                </a:solidFill>
                <a:latin typeface="Consolas,  Courier New"/>
              </a:rPr>
              <a:t>"</a:t>
            </a:r>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msgId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endParaRPr lang="it-IT" sz="1200" dirty="0">
              <a:solidFill>
                <a:srgbClr val="000000"/>
              </a:solidFill>
              <a:latin typeface="Consolas,  Courier New"/>
            </a:endParaRPr>
          </a:p>
          <a:p>
            <a:r>
              <a:rPr lang="it-IT" sz="1200" dirty="0">
                <a:solidFill>
                  <a:srgbClr val="000000"/>
                </a:solidFill>
                <a:latin typeface="Consolas,  Courier New"/>
              </a:rPr>
              <a:t>}</a:t>
            </a:r>
            <a:endParaRPr lang="it-IT" sz="1200" b="0" dirty="0">
              <a:solidFill>
                <a:srgbClr val="000000"/>
              </a:solidFill>
              <a:effectLst/>
              <a:latin typeface="Consolas,  Courier New"/>
            </a:endParaRPr>
          </a:p>
        </p:txBody>
      </p:sp>
      <p:pic>
        <p:nvPicPr>
          <p:cNvPr id="5" name="Immagine 4">
            <a:extLst>
              <a:ext uri="{FF2B5EF4-FFF2-40B4-BE49-F238E27FC236}">
                <a16:creationId xmlns:a16="http://schemas.microsoft.com/office/drawing/2014/main" id="{7E9CC629-9B86-4038-85CC-996BAC94F2ED}"/>
              </a:ext>
            </a:extLst>
          </p:cNvPr>
          <p:cNvPicPr>
            <a:picLocks noChangeAspect="1"/>
          </p:cNvPicPr>
          <p:nvPr/>
        </p:nvPicPr>
        <p:blipFill>
          <a:blip r:embed="rId2"/>
          <a:stretch>
            <a:fillRect/>
          </a:stretch>
        </p:blipFill>
        <p:spPr>
          <a:xfrm>
            <a:off x="776252" y="1890943"/>
            <a:ext cx="6029025" cy="3959441"/>
          </a:xfrm>
          <a:prstGeom prst="rect">
            <a:avLst/>
          </a:prstGeom>
        </p:spPr>
      </p:pic>
      <p:sp>
        <p:nvSpPr>
          <p:cNvPr id="9" name="CasellaDiTesto 8">
            <a:extLst>
              <a:ext uri="{FF2B5EF4-FFF2-40B4-BE49-F238E27FC236}">
                <a16:creationId xmlns:a16="http://schemas.microsoft.com/office/drawing/2014/main" id="{5026A730-DEDB-4F31-80D2-FC7836B8C7F5}"/>
              </a:ext>
            </a:extLst>
          </p:cNvPr>
          <p:cNvSpPr txBox="1"/>
          <p:nvPr/>
        </p:nvSpPr>
        <p:spPr>
          <a:xfrm>
            <a:off x="53267" y="6431418"/>
            <a:ext cx="8351286" cy="369332"/>
          </a:xfrm>
          <a:prstGeom prst="rect">
            <a:avLst/>
          </a:prstGeom>
          <a:noFill/>
        </p:spPr>
        <p:txBody>
          <a:bodyPr wrap="square" rtlCol="0">
            <a:spAutoFit/>
          </a:bodyPr>
          <a:lstStyle/>
          <a:p>
            <a:r>
              <a:rPr lang="it-IT" dirty="0">
                <a:solidFill>
                  <a:schemeClr val="accent1"/>
                </a:solidFill>
              </a:rPr>
              <a:t>Checking </a:t>
            </a:r>
            <a:r>
              <a:rPr lang="it-IT" dirty="0" err="1">
                <a:solidFill>
                  <a:schemeClr val="accent1"/>
                </a:solidFill>
              </a:rPr>
              <a:t>this</a:t>
            </a:r>
            <a:r>
              <a:rPr lang="it-IT" dirty="0">
                <a:solidFill>
                  <a:schemeClr val="accent1"/>
                </a:solidFill>
              </a:rPr>
              <a:t> box, user </a:t>
            </a:r>
            <a:r>
              <a:rPr lang="it-IT" dirty="0" err="1">
                <a:solidFill>
                  <a:schemeClr val="accent1"/>
                </a:solidFill>
              </a:rPr>
              <a:t>is</a:t>
            </a:r>
            <a:r>
              <a:rPr lang="it-IT" dirty="0">
                <a:solidFill>
                  <a:schemeClr val="accent1"/>
                </a:solidFill>
              </a:rPr>
              <a:t> </a:t>
            </a:r>
            <a:r>
              <a:rPr lang="it-IT" dirty="0" err="1">
                <a:solidFill>
                  <a:schemeClr val="accent1"/>
                </a:solidFill>
              </a:rPr>
              <a:t>asking</a:t>
            </a:r>
            <a:r>
              <a:rPr lang="it-IT" dirty="0">
                <a:solidFill>
                  <a:schemeClr val="accent1"/>
                </a:solidFill>
              </a:rPr>
              <a:t> to </a:t>
            </a:r>
            <a:r>
              <a:rPr lang="it-IT" dirty="0" err="1">
                <a:solidFill>
                  <a:schemeClr val="accent1"/>
                </a:solidFill>
              </a:rPr>
              <a:t>not</a:t>
            </a:r>
            <a:r>
              <a:rPr lang="it-IT" dirty="0">
                <a:solidFill>
                  <a:schemeClr val="accent1"/>
                </a:solidFill>
              </a:rPr>
              <a:t> show </a:t>
            </a:r>
            <a:r>
              <a:rPr lang="it-IT" dirty="0" err="1">
                <a:solidFill>
                  <a:schemeClr val="accent1"/>
                </a:solidFill>
              </a:rPr>
              <a:t>this</a:t>
            </a:r>
            <a:r>
              <a:rPr lang="it-IT" dirty="0">
                <a:solidFill>
                  <a:schemeClr val="accent1"/>
                </a:solidFill>
              </a:rPr>
              <a:t> </a:t>
            </a:r>
            <a:r>
              <a:rPr lang="it-IT" dirty="0" err="1">
                <a:solidFill>
                  <a:schemeClr val="accent1"/>
                </a:solidFill>
              </a:rPr>
              <a:t>message</a:t>
            </a:r>
            <a:r>
              <a:rPr lang="it-IT" dirty="0">
                <a:solidFill>
                  <a:schemeClr val="accent1"/>
                </a:solidFill>
              </a:rPr>
              <a:t> </a:t>
            </a:r>
            <a:r>
              <a:rPr lang="it-IT" dirty="0" err="1">
                <a:solidFill>
                  <a:schemeClr val="accent1"/>
                </a:solidFill>
              </a:rPr>
              <a:t>when</a:t>
            </a:r>
            <a:r>
              <a:rPr lang="it-IT" dirty="0">
                <a:solidFill>
                  <a:schemeClr val="accent1"/>
                </a:solidFill>
              </a:rPr>
              <a:t> he logs in </a:t>
            </a:r>
            <a:r>
              <a:rPr lang="it-IT" dirty="0" err="1">
                <a:solidFill>
                  <a:schemeClr val="accent1"/>
                </a:solidFill>
              </a:rPr>
              <a:t>again</a:t>
            </a:r>
            <a:endParaRPr lang="it-IT" dirty="0"/>
          </a:p>
        </p:txBody>
      </p:sp>
      <p:cxnSp>
        <p:nvCxnSpPr>
          <p:cNvPr id="11" name="Connettore 2 10">
            <a:extLst>
              <a:ext uri="{FF2B5EF4-FFF2-40B4-BE49-F238E27FC236}">
                <a16:creationId xmlns:a16="http://schemas.microsoft.com/office/drawing/2014/main" id="{D1BA6827-12AA-468D-9427-99FBF7F530E6}"/>
              </a:ext>
            </a:extLst>
          </p:cNvPr>
          <p:cNvCxnSpPr/>
          <p:nvPr/>
        </p:nvCxnSpPr>
        <p:spPr>
          <a:xfrm>
            <a:off x="1340528" y="328474"/>
            <a:ext cx="807868" cy="462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Segnaposto numero diapositiva 5">
            <a:extLst>
              <a:ext uri="{FF2B5EF4-FFF2-40B4-BE49-F238E27FC236}">
                <a16:creationId xmlns:a16="http://schemas.microsoft.com/office/drawing/2014/main" id="{E1C3D88F-94BF-4731-A81C-4E2F2EE9C41A}"/>
              </a:ext>
            </a:extLst>
          </p:cNvPr>
          <p:cNvSpPr>
            <a:spLocks noGrp="1"/>
          </p:cNvSpPr>
          <p:nvPr>
            <p:ph type="sldNum" sz="quarter" idx="12"/>
          </p:nvPr>
        </p:nvSpPr>
        <p:spPr/>
        <p:txBody>
          <a:bodyPr/>
          <a:lstStyle/>
          <a:p>
            <a:fld id="{B471838B-02BF-48BB-AF36-A942095BF0A8}" type="slidenum">
              <a:rPr lang="it-IT" smtClean="0"/>
              <a:t>11</a:t>
            </a:fld>
            <a:endParaRPr lang="it-IT"/>
          </a:p>
        </p:txBody>
      </p:sp>
    </p:spTree>
    <p:extLst>
      <p:ext uri="{BB962C8B-B14F-4D97-AF65-F5344CB8AC3E}">
        <p14:creationId xmlns:p14="http://schemas.microsoft.com/office/powerpoint/2010/main" val="60267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92AFBF1-225C-4FD8-A49F-A1E71B098717}"/>
              </a:ext>
            </a:extLst>
          </p:cNvPr>
          <p:cNvPicPr>
            <a:picLocks noChangeAspect="1"/>
          </p:cNvPicPr>
          <p:nvPr/>
        </p:nvPicPr>
        <p:blipFill>
          <a:blip r:embed="rId2"/>
          <a:stretch>
            <a:fillRect/>
          </a:stretch>
        </p:blipFill>
        <p:spPr>
          <a:xfrm>
            <a:off x="138113" y="1742567"/>
            <a:ext cx="5173086" cy="2547938"/>
          </a:xfrm>
          <a:prstGeom prst="rect">
            <a:avLst/>
          </a:prstGeom>
        </p:spPr>
      </p:pic>
      <p:sp>
        <p:nvSpPr>
          <p:cNvPr id="3" name="CasellaDiTesto 2">
            <a:extLst>
              <a:ext uri="{FF2B5EF4-FFF2-40B4-BE49-F238E27FC236}">
                <a16:creationId xmlns:a16="http://schemas.microsoft.com/office/drawing/2014/main" id="{9459C498-3DC1-40E6-8955-EB9CFFAFF246}"/>
              </a:ext>
            </a:extLst>
          </p:cNvPr>
          <p:cNvSpPr txBox="1"/>
          <p:nvPr/>
        </p:nvSpPr>
        <p:spPr>
          <a:xfrm>
            <a:off x="106532" y="79899"/>
            <a:ext cx="2227093" cy="646331"/>
          </a:xfrm>
          <a:prstGeom prst="rect">
            <a:avLst/>
          </a:prstGeom>
          <a:noFill/>
        </p:spPr>
        <p:txBody>
          <a:bodyPr wrap="square" rtlCol="0">
            <a:spAutoFit/>
          </a:bodyPr>
          <a:lstStyle/>
          <a:p>
            <a:r>
              <a:rPr lang="it-IT" dirty="0" err="1">
                <a:solidFill>
                  <a:schemeClr val="accent1"/>
                </a:solidFill>
              </a:rPr>
              <a:t>Change</a:t>
            </a:r>
            <a:r>
              <a:rPr lang="it-IT" dirty="0">
                <a:solidFill>
                  <a:schemeClr val="accent1"/>
                </a:solidFill>
              </a:rPr>
              <a:t> </a:t>
            </a:r>
            <a:r>
              <a:rPr lang="it-IT" dirty="0" err="1">
                <a:solidFill>
                  <a:schemeClr val="accent1"/>
                </a:solidFill>
              </a:rPr>
              <a:t>my</a:t>
            </a:r>
            <a:r>
              <a:rPr lang="it-IT" dirty="0">
                <a:solidFill>
                  <a:schemeClr val="accent1"/>
                </a:solidFill>
              </a:rPr>
              <a:t> password</a:t>
            </a:r>
          </a:p>
          <a:p>
            <a:r>
              <a:rPr lang="it-IT" dirty="0"/>
              <a:t>PUT /user/0019646</a:t>
            </a:r>
            <a:endParaRPr lang="it-IT" b="1" dirty="0"/>
          </a:p>
        </p:txBody>
      </p:sp>
      <p:sp>
        <p:nvSpPr>
          <p:cNvPr id="5" name="Rettangolo 4">
            <a:extLst>
              <a:ext uri="{FF2B5EF4-FFF2-40B4-BE49-F238E27FC236}">
                <a16:creationId xmlns:a16="http://schemas.microsoft.com/office/drawing/2014/main" id="{4D6AB73E-D1AD-4179-BF54-6F91A97C8E96}"/>
              </a:ext>
            </a:extLst>
          </p:cNvPr>
          <p:cNvSpPr/>
          <p:nvPr/>
        </p:nvSpPr>
        <p:spPr>
          <a:xfrm>
            <a:off x="138113" y="726230"/>
            <a:ext cx="2069797" cy="861774"/>
          </a:xfrm>
          <a:prstGeom prst="rect">
            <a:avLst/>
          </a:prstGeom>
        </p:spPr>
        <p:txBody>
          <a:bodyPr wrap="none">
            <a:spAutoFit/>
          </a:bodyPr>
          <a:lstStyle/>
          <a:p>
            <a:r>
              <a:rPr lang="it-IT" sz="1400" dirty="0"/>
              <a:t>IN</a:t>
            </a:r>
          </a:p>
          <a:p>
            <a:r>
              <a:rPr lang="it-IT" sz="1200" dirty="0"/>
              <a:t>{ </a:t>
            </a:r>
          </a:p>
          <a:p>
            <a:r>
              <a:rPr lang="it-IT" sz="1200" dirty="0"/>
              <a:t>"</a:t>
            </a:r>
            <a:r>
              <a:rPr lang="it-IT" sz="1200" dirty="0">
                <a:solidFill>
                  <a:srgbClr val="A31515"/>
                </a:solidFill>
                <a:latin typeface="Consolas,  Courier New"/>
              </a:rPr>
              <a:t>password</a:t>
            </a:r>
            <a:r>
              <a:rPr lang="it-IT" sz="1200" dirty="0"/>
              <a:t>" : "</a:t>
            </a:r>
            <a:r>
              <a:rPr lang="it-IT" sz="1200" dirty="0">
                <a:solidFill>
                  <a:srgbClr val="0451A5"/>
                </a:solidFill>
                <a:latin typeface="Consolas,  Courier New"/>
              </a:rPr>
              <a:t>Sicilia.03</a:t>
            </a:r>
            <a:r>
              <a:rPr lang="it-IT" sz="1200" dirty="0"/>
              <a:t>"</a:t>
            </a:r>
          </a:p>
          <a:p>
            <a:r>
              <a:rPr lang="it-IT" sz="1200" dirty="0"/>
              <a:t>}</a:t>
            </a:r>
          </a:p>
        </p:txBody>
      </p:sp>
      <p:sp>
        <p:nvSpPr>
          <p:cNvPr id="7" name="Rettangolo 6">
            <a:extLst>
              <a:ext uri="{FF2B5EF4-FFF2-40B4-BE49-F238E27FC236}">
                <a16:creationId xmlns:a16="http://schemas.microsoft.com/office/drawing/2014/main" id="{3A638998-1CB4-4BB6-8A58-6696746F6A5A}"/>
              </a:ext>
            </a:extLst>
          </p:cNvPr>
          <p:cNvSpPr/>
          <p:nvPr/>
        </p:nvSpPr>
        <p:spPr>
          <a:xfrm>
            <a:off x="2583402" y="419099"/>
            <a:ext cx="9608597" cy="1046440"/>
          </a:xfrm>
          <a:prstGeom prst="rect">
            <a:avLst/>
          </a:prstGeom>
        </p:spPr>
        <p:txBody>
          <a:bodyPr wrap="square">
            <a:spAutoFit/>
          </a:bodyPr>
          <a:lstStyle/>
          <a:p>
            <a:r>
              <a:rPr lang="en-US" sz="1200" dirty="0">
                <a:solidFill>
                  <a:srgbClr val="000000"/>
                </a:solidFill>
                <a:latin typeface="Consolas,  Courier New"/>
              </a:rPr>
              <a:t>OUT </a:t>
            </a:r>
            <a:r>
              <a:rPr lang="it-IT" sz="1400" dirty="0">
                <a:solidFill>
                  <a:schemeClr val="accent6"/>
                </a:solidFill>
              </a:rPr>
              <a:t>400 </a:t>
            </a:r>
            <a:r>
              <a:rPr lang="it-IT" sz="1400" dirty="0" err="1">
                <a:solidFill>
                  <a:schemeClr val="accent6"/>
                </a:solidFill>
              </a:rPr>
              <a:t>Bad</a:t>
            </a:r>
            <a:r>
              <a:rPr lang="it-IT" sz="1400" dirty="0">
                <a:solidFill>
                  <a:schemeClr val="accent6"/>
                </a:solidFill>
              </a:rPr>
              <a:t> </a:t>
            </a:r>
            <a:r>
              <a:rPr lang="it-IT" sz="1400" dirty="0" err="1">
                <a:solidFill>
                  <a:schemeClr val="accent6"/>
                </a:solidFill>
              </a:rPr>
              <a:t>Request</a:t>
            </a:r>
            <a:endParaRPr lang="en-US" sz="1400" dirty="0">
              <a:solidFill>
                <a:schemeClr val="accent6"/>
              </a:solidFill>
              <a:latin typeface="Consolas,  Courier New"/>
            </a:endParaRPr>
          </a:p>
          <a:p>
            <a:r>
              <a:rPr lang="en-US" sz="1200" dirty="0">
                <a:solidFill>
                  <a:srgbClr val="000000"/>
                </a:solidFill>
                <a:latin typeface="Consolas,  Courier New"/>
              </a:rPr>
              <a:t>{</a:t>
            </a:r>
          </a:p>
          <a:p>
            <a:r>
              <a:rPr lang="en-US" sz="1200" dirty="0">
                <a:solidFill>
                  <a:srgbClr val="000000"/>
                </a:solidFill>
                <a:latin typeface="Consolas,  Courier New"/>
              </a:rPr>
              <a:t>    </a:t>
            </a:r>
            <a:r>
              <a:rPr lang="en-US" sz="1200" dirty="0">
                <a:solidFill>
                  <a:srgbClr val="A31515"/>
                </a:solidFill>
                <a:latin typeface="Consolas,  Courier New"/>
              </a:rPr>
              <a:t>"message"</a:t>
            </a:r>
            <a:r>
              <a:rPr lang="en-US" sz="1200" dirty="0">
                <a:solidFill>
                  <a:srgbClr val="000000"/>
                </a:solidFill>
                <a:latin typeface="Consolas,  Courier New"/>
              </a:rPr>
              <a:t>: </a:t>
            </a:r>
            <a:r>
              <a:rPr lang="en-US" sz="1200" dirty="0">
                <a:solidFill>
                  <a:srgbClr val="0451A5"/>
                </a:solidFill>
                <a:latin typeface="Consolas,  Courier New"/>
              </a:rPr>
              <a:t>"Password cannot be equal to the previous one. Please check and enter the correct information."</a:t>
            </a:r>
            <a:r>
              <a:rPr lang="en-US" sz="1200" dirty="0">
                <a:solidFill>
                  <a:srgbClr val="000000"/>
                </a:solidFill>
                <a:latin typeface="Consolas,  Courier New"/>
              </a:rPr>
              <a:t>,</a:t>
            </a:r>
          </a:p>
          <a:p>
            <a:r>
              <a:rPr lang="en-US" sz="1200" dirty="0">
                <a:solidFill>
                  <a:srgbClr val="000000"/>
                </a:solidFill>
                <a:latin typeface="Consolas,  Courier New"/>
              </a:rPr>
              <a:t>    </a:t>
            </a:r>
            <a:r>
              <a:rPr lang="en-US" sz="1200" dirty="0">
                <a:solidFill>
                  <a:srgbClr val="A31515"/>
                </a:solidFill>
                <a:latin typeface="Consolas,  Courier New"/>
              </a:rPr>
              <a:t>"</a:t>
            </a:r>
            <a:r>
              <a:rPr lang="en-US" sz="1200" dirty="0" err="1">
                <a:solidFill>
                  <a:srgbClr val="A31515"/>
                </a:solidFill>
                <a:latin typeface="Consolas,  Courier New"/>
              </a:rPr>
              <a:t>displayType</a:t>
            </a:r>
            <a:r>
              <a:rPr lang="en-US" sz="1200" dirty="0">
                <a:solidFill>
                  <a:srgbClr val="A31515"/>
                </a:solidFill>
                <a:latin typeface="Consolas,  Courier New"/>
              </a:rPr>
              <a:t>"</a:t>
            </a:r>
            <a:r>
              <a:rPr lang="en-US" sz="1200" dirty="0">
                <a:solidFill>
                  <a:srgbClr val="000000"/>
                </a:solidFill>
                <a:latin typeface="Consolas,  Courier New"/>
              </a:rPr>
              <a:t>: </a:t>
            </a:r>
            <a:r>
              <a:rPr lang="en-US" sz="1200" dirty="0">
                <a:solidFill>
                  <a:srgbClr val="0451A5"/>
                </a:solidFill>
                <a:latin typeface="Consolas,  Courier New"/>
              </a:rPr>
              <a:t>"ALERT"</a:t>
            </a:r>
            <a:endParaRPr lang="en-US" sz="1200" dirty="0">
              <a:solidFill>
                <a:srgbClr val="000000"/>
              </a:solidFill>
              <a:latin typeface="Consolas,  Courier New"/>
            </a:endParaRPr>
          </a:p>
          <a:p>
            <a:r>
              <a:rPr lang="en-US" sz="1200" dirty="0">
                <a:solidFill>
                  <a:srgbClr val="000000"/>
                </a:solidFill>
                <a:latin typeface="Consolas,  Courier New"/>
              </a:rPr>
              <a:t>}</a:t>
            </a:r>
            <a:endParaRPr lang="en-US" sz="1200" b="0" dirty="0">
              <a:solidFill>
                <a:srgbClr val="000000"/>
              </a:solidFill>
              <a:effectLst/>
              <a:latin typeface="Consolas,  Courier New"/>
            </a:endParaRPr>
          </a:p>
        </p:txBody>
      </p:sp>
      <p:pic>
        <p:nvPicPr>
          <p:cNvPr id="8" name="Immagine 7">
            <a:extLst>
              <a:ext uri="{FF2B5EF4-FFF2-40B4-BE49-F238E27FC236}">
                <a16:creationId xmlns:a16="http://schemas.microsoft.com/office/drawing/2014/main" id="{B8394748-FF8D-4641-BFD7-B2C7E90C02DE}"/>
              </a:ext>
            </a:extLst>
          </p:cNvPr>
          <p:cNvPicPr>
            <a:picLocks noChangeAspect="1"/>
          </p:cNvPicPr>
          <p:nvPr/>
        </p:nvPicPr>
        <p:blipFill>
          <a:blip r:embed="rId3"/>
          <a:stretch>
            <a:fillRect/>
          </a:stretch>
        </p:blipFill>
        <p:spPr>
          <a:xfrm>
            <a:off x="8614161" y="1157117"/>
            <a:ext cx="3247016" cy="1946954"/>
          </a:xfrm>
          <a:prstGeom prst="rect">
            <a:avLst/>
          </a:prstGeom>
        </p:spPr>
      </p:pic>
      <p:sp>
        <p:nvSpPr>
          <p:cNvPr id="9" name="Rettangolo 8">
            <a:extLst>
              <a:ext uri="{FF2B5EF4-FFF2-40B4-BE49-F238E27FC236}">
                <a16:creationId xmlns:a16="http://schemas.microsoft.com/office/drawing/2014/main" id="{A8660AB7-E743-44A2-B724-CE973274FDEC}"/>
              </a:ext>
            </a:extLst>
          </p:cNvPr>
          <p:cNvSpPr/>
          <p:nvPr/>
        </p:nvSpPr>
        <p:spPr>
          <a:xfrm>
            <a:off x="6196475" y="3531846"/>
            <a:ext cx="4835371" cy="2862322"/>
          </a:xfrm>
          <a:prstGeom prst="rect">
            <a:avLst/>
          </a:prstGeom>
        </p:spPr>
        <p:txBody>
          <a:bodyPr wrap="square">
            <a:spAutoFit/>
          </a:bodyPr>
          <a:lstStyle/>
          <a:p>
            <a:r>
              <a:rPr lang="it-IT" sz="1200" dirty="0">
                <a:solidFill>
                  <a:srgbClr val="000000"/>
                </a:solidFill>
                <a:latin typeface="Consolas,  Courier New"/>
              </a:rPr>
              <a:t>OUT</a:t>
            </a:r>
          </a:p>
          <a:p>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"0078741"</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"password"</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membershipLongName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"KINARA-DIAMOND,GRACE"</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emailAddr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"atobaglio@gmail.com"</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lastLogOn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"2020-05-07T07:06:43.634+0000"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"2020-05-07T07:06:43.634+0000"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lastPwdChanged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"2020-05-07T07:06:43.634+0000"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membershipStatusFlag</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"APPR"</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questions</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messages</a:t>
            </a:r>
            <a:r>
              <a:rPr lang="it-IT" sz="1200" dirty="0">
                <a:solidFill>
                  <a:srgbClr val="A31515"/>
                </a:solidFill>
                <a:latin typeface="Consolas,  Courier New"/>
              </a:rPr>
              <a:t>"</a:t>
            </a:r>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msgId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endParaRPr lang="it-IT" sz="1200" dirty="0">
              <a:solidFill>
                <a:srgbClr val="000000"/>
              </a:solidFill>
              <a:latin typeface="Consolas,  Courier New"/>
            </a:endParaRPr>
          </a:p>
          <a:p>
            <a:r>
              <a:rPr lang="it-IT" sz="1200" dirty="0">
                <a:solidFill>
                  <a:srgbClr val="000000"/>
                </a:solidFill>
                <a:latin typeface="Consolas,  Courier New"/>
              </a:rPr>
              <a:t>}</a:t>
            </a:r>
            <a:endParaRPr lang="it-IT" sz="1200" b="0" dirty="0">
              <a:solidFill>
                <a:srgbClr val="000000"/>
              </a:solidFill>
              <a:effectLst/>
              <a:latin typeface="Consolas,  Courier New"/>
            </a:endParaRPr>
          </a:p>
        </p:txBody>
      </p:sp>
      <p:sp>
        <p:nvSpPr>
          <p:cNvPr id="11" name="Rettangolo 10">
            <a:extLst>
              <a:ext uri="{FF2B5EF4-FFF2-40B4-BE49-F238E27FC236}">
                <a16:creationId xmlns:a16="http://schemas.microsoft.com/office/drawing/2014/main" id="{33622034-92EF-4850-95D6-4E5B26900822}"/>
              </a:ext>
            </a:extLst>
          </p:cNvPr>
          <p:cNvSpPr/>
          <p:nvPr/>
        </p:nvSpPr>
        <p:spPr>
          <a:xfrm>
            <a:off x="166537" y="4793730"/>
            <a:ext cx="5399762" cy="338554"/>
          </a:xfrm>
          <a:prstGeom prst="rect">
            <a:avLst/>
          </a:prstGeom>
          <a:ln>
            <a:solidFill>
              <a:schemeClr val="accent3"/>
            </a:solidFill>
          </a:ln>
        </p:spPr>
        <p:txBody>
          <a:bodyPr wrap="square">
            <a:spAutoFit/>
          </a:bodyPr>
          <a:lstStyle/>
          <a:p>
            <a:r>
              <a:rPr lang="en-US" sz="1600" i="1" dirty="0">
                <a:solidFill>
                  <a:schemeClr val="bg1">
                    <a:lumMod val="50000"/>
                  </a:schemeClr>
                </a:solidFill>
              </a:rPr>
              <a:t>NOTE: Password policy check not implemented on the back-end</a:t>
            </a:r>
            <a:endParaRPr lang="it-IT" sz="1600" i="1" dirty="0">
              <a:solidFill>
                <a:schemeClr val="bg1">
                  <a:lumMod val="50000"/>
                </a:schemeClr>
              </a:solidFill>
            </a:endParaRPr>
          </a:p>
        </p:txBody>
      </p:sp>
      <p:sp>
        <p:nvSpPr>
          <p:cNvPr id="4" name="Segnaposto numero diapositiva 3">
            <a:extLst>
              <a:ext uri="{FF2B5EF4-FFF2-40B4-BE49-F238E27FC236}">
                <a16:creationId xmlns:a16="http://schemas.microsoft.com/office/drawing/2014/main" id="{433C8524-24C2-4E8C-9437-C27267D054BC}"/>
              </a:ext>
            </a:extLst>
          </p:cNvPr>
          <p:cNvSpPr>
            <a:spLocks noGrp="1"/>
          </p:cNvSpPr>
          <p:nvPr>
            <p:ph type="sldNum" sz="quarter" idx="12"/>
          </p:nvPr>
        </p:nvSpPr>
        <p:spPr/>
        <p:txBody>
          <a:bodyPr/>
          <a:lstStyle/>
          <a:p>
            <a:fld id="{B471838B-02BF-48BB-AF36-A942095BF0A8}" type="slidenum">
              <a:rPr lang="it-IT" smtClean="0"/>
              <a:t>12</a:t>
            </a:fld>
            <a:endParaRPr lang="it-IT"/>
          </a:p>
        </p:txBody>
      </p:sp>
    </p:spTree>
    <p:extLst>
      <p:ext uri="{BB962C8B-B14F-4D97-AF65-F5344CB8AC3E}">
        <p14:creationId xmlns:p14="http://schemas.microsoft.com/office/powerpoint/2010/main" val="600385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84CA9C3D-B315-4F71-AD7F-C1871D6B6E60}"/>
              </a:ext>
            </a:extLst>
          </p:cNvPr>
          <p:cNvSpPr txBox="1"/>
          <p:nvPr/>
        </p:nvSpPr>
        <p:spPr>
          <a:xfrm>
            <a:off x="106532" y="79899"/>
            <a:ext cx="2227093" cy="646331"/>
          </a:xfrm>
          <a:prstGeom prst="rect">
            <a:avLst/>
          </a:prstGeom>
          <a:noFill/>
        </p:spPr>
        <p:txBody>
          <a:bodyPr wrap="square" rtlCol="0">
            <a:spAutoFit/>
          </a:bodyPr>
          <a:lstStyle/>
          <a:p>
            <a:r>
              <a:rPr lang="it-IT" dirty="0" err="1">
                <a:solidFill>
                  <a:schemeClr val="accent1"/>
                </a:solidFill>
              </a:rPr>
              <a:t>Change</a:t>
            </a:r>
            <a:r>
              <a:rPr lang="it-IT" dirty="0">
                <a:solidFill>
                  <a:schemeClr val="accent1"/>
                </a:solidFill>
              </a:rPr>
              <a:t> </a:t>
            </a:r>
            <a:r>
              <a:rPr lang="it-IT" dirty="0" err="1">
                <a:solidFill>
                  <a:schemeClr val="accent1"/>
                </a:solidFill>
              </a:rPr>
              <a:t>my</a:t>
            </a:r>
            <a:r>
              <a:rPr lang="it-IT" dirty="0">
                <a:solidFill>
                  <a:schemeClr val="accent1"/>
                </a:solidFill>
              </a:rPr>
              <a:t> email</a:t>
            </a:r>
          </a:p>
          <a:p>
            <a:r>
              <a:rPr lang="it-IT" dirty="0"/>
              <a:t>PUT /user/0019646</a:t>
            </a:r>
            <a:endParaRPr lang="it-IT" b="1" dirty="0"/>
          </a:p>
        </p:txBody>
      </p:sp>
      <p:sp>
        <p:nvSpPr>
          <p:cNvPr id="4" name="Rettangolo 3">
            <a:extLst>
              <a:ext uri="{FF2B5EF4-FFF2-40B4-BE49-F238E27FC236}">
                <a16:creationId xmlns:a16="http://schemas.microsoft.com/office/drawing/2014/main" id="{39B19577-79F9-44E3-A80B-E5A94D9BF23E}"/>
              </a:ext>
            </a:extLst>
          </p:cNvPr>
          <p:cNvSpPr/>
          <p:nvPr/>
        </p:nvSpPr>
        <p:spPr>
          <a:xfrm>
            <a:off x="138113" y="726230"/>
            <a:ext cx="3531736" cy="861774"/>
          </a:xfrm>
          <a:prstGeom prst="rect">
            <a:avLst/>
          </a:prstGeom>
        </p:spPr>
        <p:txBody>
          <a:bodyPr wrap="none">
            <a:spAutoFit/>
          </a:bodyPr>
          <a:lstStyle/>
          <a:p>
            <a:r>
              <a:rPr lang="it-IT" sz="1400" dirty="0"/>
              <a:t>IN</a:t>
            </a:r>
          </a:p>
          <a:p>
            <a:r>
              <a:rPr lang="it-IT" sz="1200" dirty="0"/>
              <a:t>{ </a:t>
            </a:r>
          </a:p>
          <a:p>
            <a:r>
              <a:rPr lang="it-IT" sz="1200" dirty="0"/>
              <a:t>"</a:t>
            </a:r>
            <a:r>
              <a:rPr lang="it-IT" sz="1200" dirty="0" err="1">
                <a:solidFill>
                  <a:srgbClr val="A31515"/>
                </a:solidFill>
                <a:latin typeface="Consolas,  Courier New"/>
              </a:rPr>
              <a:t>emailAddr</a:t>
            </a:r>
            <a:r>
              <a:rPr lang="it-IT" sz="1200" dirty="0"/>
              <a:t>" : "</a:t>
            </a:r>
            <a:r>
              <a:rPr lang="it-IT" sz="1200" dirty="0">
                <a:solidFill>
                  <a:srgbClr val="0451A5"/>
                </a:solidFill>
                <a:latin typeface="Consolas,  Courier New"/>
              </a:rPr>
              <a:t>antonella.baglioni@fao.org</a:t>
            </a:r>
            <a:r>
              <a:rPr lang="it-IT" sz="1200" dirty="0"/>
              <a:t>"</a:t>
            </a:r>
          </a:p>
          <a:p>
            <a:r>
              <a:rPr lang="it-IT" sz="1200" dirty="0"/>
              <a:t>}</a:t>
            </a:r>
          </a:p>
        </p:txBody>
      </p:sp>
      <p:pic>
        <p:nvPicPr>
          <p:cNvPr id="5" name="Immagine 4">
            <a:extLst>
              <a:ext uri="{FF2B5EF4-FFF2-40B4-BE49-F238E27FC236}">
                <a16:creationId xmlns:a16="http://schemas.microsoft.com/office/drawing/2014/main" id="{F2FE18FC-E65D-485F-9379-836619C73F98}"/>
              </a:ext>
            </a:extLst>
          </p:cNvPr>
          <p:cNvPicPr>
            <a:picLocks noChangeAspect="1"/>
          </p:cNvPicPr>
          <p:nvPr/>
        </p:nvPicPr>
        <p:blipFill>
          <a:blip r:embed="rId2"/>
          <a:stretch>
            <a:fillRect/>
          </a:stretch>
        </p:blipFill>
        <p:spPr>
          <a:xfrm>
            <a:off x="138113" y="1666875"/>
            <a:ext cx="7267962" cy="3181350"/>
          </a:xfrm>
          <a:prstGeom prst="rect">
            <a:avLst/>
          </a:prstGeom>
        </p:spPr>
      </p:pic>
      <p:sp>
        <p:nvSpPr>
          <p:cNvPr id="6" name="Rettangolo 5">
            <a:extLst>
              <a:ext uri="{FF2B5EF4-FFF2-40B4-BE49-F238E27FC236}">
                <a16:creationId xmlns:a16="http://schemas.microsoft.com/office/drawing/2014/main" id="{610C4722-FC37-4E39-87B3-94CA796E0FC4}"/>
              </a:ext>
            </a:extLst>
          </p:cNvPr>
          <p:cNvSpPr/>
          <p:nvPr/>
        </p:nvSpPr>
        <p:spPr>
          <a:xfrm>
            <a:off x="7396161" y="842792"/>
            <a:ext cx="4657726" cy="2893100"/>
          </a:xfrm>
          <a:prstGeom prst="rect">
            <a:avLst/>
          </a:prstGeom>
        </p:spPr>
        <p:txBody>
          <a:bodyPr wrap="square">
            <a:spAutoFit/>
          </a:bodyPr>
          <a:lstStyle/>
          <a:p>
            <a:r>
              <a:rPr lang="it-IT" sz="1400" dirty="0">
                <a:solidFill>
                  <a:srgbClr val="000000"/>
                </a:solidFill>
                <a:latin typeface="Consolas,  Courier New"/>
              </a:rPr>
              <a:t>OUT</a:t>
            </a:r>
          </a:p>
          <a:p>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"0078741"</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"password"</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membershipLongName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emailAddr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"antonella.baglioni@fao.org"</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lastLogOn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"2020-05-07T07:06:43.000+0000"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"2020-05-07T07:13:25.095+0000"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lastPwdChanged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"2020-05-07T07:06:43.000+0000"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membershipStatusFlag</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membershipStatusDate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questions</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messages</a:t>
            </a:r>
            <a:r>
              <a:rPr lang="it-IT" sz="1200" dirty="0">
                <a:solidFill>
                  <a:srgbClr val="A31515"/>
                </a:solidFill>
                <a:latin typeface="Consolas,  Courier New"/>
              </a:rPr>
              <a:t>"</a:t>
            </a:r>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msgId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err="1">
                <a:solidFill>
                  <a:srgbClr val="0451A5"/>
                </a:solidFill>
                <a:latin typeface="Consolas,  Courier New"/>
              </a:rPr>
              <a:t>null</a:t>
            </a:r>
            <a:endParaRPr lang="it-IT" sz="1200" dirty="0">
              <a:solidFill>
                <a:srgbClr val="000000"/>
              </a:solidFill>
              <a:latin typeface="Consolas,  Courier New"/>
            </a:endParaRPr>
          </a:p>
          <a:p>
            <a:r>
              <a:rPr lang="it-IT" sz="1200" dirty="0">
                <a:solidFill>
                  <a:srgbClr val="000000"/>
                </a:solidFill>
                <a:latin typeface="Consolas,  Courier New"/>
              </a:rPr>
              <a:t>}</a:t>
            </a:r>
            <a:endParaRPr lang="it-IT" sz="1200" b="0" dirty="0">
              <a:solidFill>
                <a:srgbClr val="000000"/>
              </a:solidFill>
              <a:effectLst/>
              <a:latin typeface="Consolas,  Courier New"/>
            </a:endParaRPr>
          </a:p>
        </p:txBody>
      </p:sp>
      <p:pic>
        <p:nvPicPr>
          <p:cNvPr id="7" name="Immagine 6">
            <a:extLst>
              <a:ext uri="{FF2B5EF4-FFF2-40B4-BE49-F238E27FC236}">
                <a16:creationId xmlns:a16="http://schemas.microsoft.com/office/drawing/2014/main" id="{8F78D531-A75E-4533-A468-1A88383ABE81}"/>
              </a:ext>
            </a:extLst>
          </p:cNvPr>
          <p:cNvPicPr>
            <a:picLocks noChangeAspect="1"/>
          </p:cNvPicPr>
          <p:nvPr/>
        </p:nvPicPr>
        <p:blipFill>
          <a:blip r:embed="rId3"/>
          <a:stretch>
            <a:fillRect/>
          </a:stretch>
        </p:blipFill>
        <p:spPr>
          <a:xfrm>
            <a:off x="3376612" y="4927096"/>
            <a:ext cx="2719388" cy="1853160"/>
          </a:xfrm>
          <a:prstGeom prst="rect">
            <a:avLst/>
          </a:prstGeom>
        </p:spPr>
      </p:pic>
      <p:cxnSp>
        <p:nvCxnSpPr>
          <p:cNvPr id="9" name="Connettore 2 8">
            <a:extLst>
              <a:ext uri="{FF2B5EF4-FFF2-40B4-BE49-F238E27FC236}">
                <a16:creationId xmlns:a16="http://schemas.microsoft.com/office/drawing/2014/main" id="{C4372ED4-358F-42C9-84AD-630D685D7780}"/>
              </a:ext>
            </a:extLst>
          </p:cNvPr>
          <p:cNvCxnSpPr/>
          <p:nvPr/>
        </p:nvCxnSpPr>
        <p:spPr>
          <a:xfrm>
            <a:off x="4736306" y="4248150"/>
            <a:ext cx="0" cy="1000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70F9A56B-FD0B-4C78-ADC2-751683B784B5}"/>
              </a:ext>
            </a:extLst>
          </p:cNvPr>
          <p:cNvPicPr>
            <a:picLocks noChangeAspect="1"/>
          </p:cNvPicPr>
          <p:nvPr/>
        </p:nvPicPr>
        <p:blipFill>
          <a:blip r:embed="rId4"/>
          <a:stretch>
            <a:fillRect/>
          </a:stretch>
        </p:blipFill>
        <p:spPr>
          <a:xfrm>
            <a:off x="7267389" y="4305901"/>
            <a:ext cx="4915270" cy="2522621"/>
          </a:xfrm>
          <a:prstGeom prst="rect">
            <a:avLst/>
          </a:prstGeom>
        </p:spPr>
      </p:pic>
      <p:cxnSp>
        <p:nvCxnSpPr>
          <p:cNvPr id="12" name="Connettore 2 11">
            <a:extLst>
              <a:ext uri="{FF2B5EF4-FFF2-40B4-BE49-F238E27FC236}">
                <a16:creationId xmlns:a16="http://schemas.microsoft.com/office/drawing/2014/main" id="{DEE19C5A-C7BD-497D-8FCA-9460351327AB}"/>
              </a:ext>
            </a:extLst>
          </p:cNvPr>
          <p:cNvCxnSpPr/>
          <p:nvPr/>
        </p:nvCxnSpPr>
        <p:spPr>
          <a:xfrm>
            <a:off x="6338656" y="6063449"/>
            <a:ext cx="9287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2EEB4CEA-DEAC-4711-98AA-573BC5499553}"/>
              </a:ext>
            </a:extLst>
          </p:cNvPr>
          <p:cNvSpPr>
            <a:spLocks noGrp="1"/>
          </p:cNvSpPr>
          <p:nvPr>
            <p:ph type="sldNum" sz="quarter" idx="12"/>
          </p:nvPr>
        </p:nvSpPr>
        <p:spPr/>
        <p:txBody>
          <a:bodyPr/>
          <a:lstStyle/>
          <a:p>
            <a:fld id="{B471838B-02BF-48BB-AF36-A942095BF0A8}" type="slidenum">
              <a:rPr lang="it-IT" smtClean="0"/>
              <a:t>13</a:t>
            </a:fld>
            <a:endParaRPr lang="it-IT"/>
          </a:p>
        </p:txBody>
      </p:sp>
    </p:spTree>
    <p:extLst>
      <p:ext uri="{BB962C8B-B14F-4D97-AF65-F5344CB8AC3E}">
        <p14:creationId xmlns:p14="http://schemas.microsoft.com/office/powerpoint/2010/main" val="371106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118EF71-DC18-4CA6-A42B-459D1CAB63DF}"/>
              </a:ext>
            </a:extLst>
          </p:cNvPr>
          <p:cNvPicPr>
            <a:picLocks noChangeAspect="1"/>
          </p:cNvPicPr>
          <p:nvPr/>
        </p:nvPicPr>
        <p:blipFill>
          <a:blip r:embed="rId2"/>
          <a:stretch>
            <a:fillRect/>
          </a:stretch>
        </p:blipFill>
        <p:spPr>
          <a:xfrm>
            <a:off x="4707107" y="271462"/>
            <a:ext cx="5580577" cy="3400425"/>
          </a:xfrm>
          <a:prstGeom prst="rect">
            <a:avLst/>
          </a:prstGeom>
        </p:spPr>
      </p:pic>
      <p:sp>
        <p:nvSpPr>
          <p:cNvPr id="4" name="CasellaDiTesto 3">
            <a:extLst>
              <a:ext uri="{FF2B5EF4-FFF2-40B4-BE49-F238E27FC236}">
                <a16:creationId xmlns:a16="http://schemas.microsoft.com/office/drawing/2014/main" id="{EBA0FAA3-EFFB-46ED-9E5A-04828D27E35D}"/>
              </a:ext>
            </a:extLst>
          </p:cNvPr>
          <p:cNvSpPr txBox="1"/>
          <p:nvPr/>
        </p:nvSpPr>
        <p:spPr>
          <a:xfrm>
            <a:off x="106532" y="79899"/>
            <a:ext cx="3417718" cy="861774"/>
          </a:xfrm>
          <a:prstGeom prst="rect">
            <a:avLst/>
          </a:prstGeom>
          <a:noFill/>
        </p:spPr>
        <p:txBody>
          <a:bodyPr wrap="square" rtlCol="0">
            <a:spAutoFit/>
          </a:bodyPr>
          <a:lstStyle/>
          <a:p>
            <a:r>
              <a:rPr lang="it-IT" dirty="0" err="1">
                <a:solidFill>
                  <a:schemeClr val="accent1"/>
                </a:solidFill>
              </a:rPr>
              <a:t>Change</a:t>
            </a:r>
            <a:r>
              <a:rPr lang="it-IT" dirty="0">
                <a:solidFill>
                  <a:schemeClr val="accent1"/>
                </a:solidFill>
              </a:rPr>
              <a:t> </a:t>
            </a:r>
            <a:r>
              <a:rPr lang="it-IT" dirty="0" err="1">
                <a:solidFill>
                  <a:schemeClr val="accent1"/>
                </a:solidFill>
              </a:rPr>
              <a:t>my</a:t>
            </a:r>
            <a:r>
              <a:rPr lang="it-IT" dirty="0">
                <a:solidFill>
                  <a:schemeClr val="accent1"/>
                </a:solidFill>
              </a:rPr>
              <a:t> challenge </a:t>
            </a:r>
            <a:r>
              <a:rPr lang="it-IT" dirty="0" err="1">
                <a:solidFill>
                  <a:schemeClr val="accent1"/>
                </a:solidFill>
              </a:rPr>
              <a:t>questions</a:t>
            </a:r>
            <a:endParaRPr lang="it-IT" dirty="0">
              <a:solidFill>
                <a:schemeClr val="accent1"/>
              </a:solidFill>
            </a:endParaRPr>
          </a:p>
          <a:p>
            <a:r>
              <a:rPr lang="it-IT" dirty="0"/>
              <a:t>PUT /user/0019646</a:t>
            </a:r>
          </a:p>
          <a:p>
            <a:r>
              <a:rPr lang="it-IT" sz="1400" dirty="0"/>
              <a:t>IN</a:t>
            </a:r>
          </a:p>
        </p:txBody>
      </p:sp>
      <p:pic>
        <p:nvPicPr>
          <p:cNvPr id="6" name="Immagine 5">
            <a:extLst>
              <a:ext uri="{FF2B5EF4-FFF2-40B4-BE49-F238E27FC236}">
                <a16:creationId xmlns:a16="http://schemas.microsoft.com/office/drawing/2014/main" id="{BED1F8A5-36C6-4CE6-B058-0F914DD005C0}"/>
              </a:ext>
            </a:extLst>
          </p:cNvPr>
          <p:cNvPicPr>
            <a:picLocks noChangeAspect="1"/>
          </p:cNvPicPr>
          <p:nvPr/>
        </p:nvPicPr>
        <p:blipFill>
          <a:blip r:embed="rId3"/>
          <a:stretch>
            <a:fillRect/>
          </a:stretch>
        </p:blipFill>
        <p:spPr>
          <a:xfrm>
            <a:off x="170766" y="862012"/>
            <a:ext cx="3467100" cy="3800475"/>
          </a:xfrm>
          <a:prstGeom prst="rect">
            <a:avLst/>
          </a:prstGeom>
        </p:spPr>
      </p:pic>
      <p:pic>
        <p:nvPicPr>
          <p:cNvPr id="7" name="Immagine 6">
            <a:extLst>
              <a:ext uri="{FF2B5EF4-FFF2-40B4-BE49-F238E27FC236}">
                <a16:creationId xmlns:a16="http://schemas.microsoft.com/office/drawing/2014/main" id="{5598BCA3-BEEF-4ED4-B2D9-75F65260B543}"/>
              </a:ext>
            </a:extLst>
          </p:cNvPr>
          <p:cNvPicPr>
            <a:picLocks noChangeAspect="1"/>
          </p:cNvPicPr>
          <p:nvPr/>
        </p:nvPicPr>
        <p:blipFill>
          <a:blip r:embed="rId4"/>
          <a:stretch>
            <a:fillRect/>
          </a:stretch>
        </p:blipFill>
        <p:spPr>
          <a:xfrm>
            <a:off x="8245644" y="3978667"/>
            <a:ext cx="3775590" cy="2812658"/>
          </a:xfrm>
          <a:prstGeom prst="rect">
            <a:avLst/>
          </a:prstGeom>
        </p:spPr>
      </p:pic>
      <p:pic>
        <p:nvPicPr>
          <p:cNvPr id="8" name="Immagine 7">
            <a:extLst>
              <a:ext uri="{FF2B5EF4-FFF2-40B4-BE49-F238E27FC236}">
                <a16:creationId xmlns:a16="http://schemas.microsoft.com/office/drawing/2014/main" id="{051043E3-28F3-42FE-960A-DB8420A9CF97}"/>
              </a:ext>
            </a:extLst>
          </p:cNvPr>
          <p:cNvPicPr>
            <a:picLocks noChangeAspect="1"/>
          </p:cNvPicPr>
          <p:nvPr/>
        </p:nvPicPr>
        <p:blipFill>
          <a:blip r:embed="rId5"/>
          <a:stretch>
            <a:fillRect/>
          </a:stretch>
        </p:blipFill>
        <p:spPr>
          <a:xfrm>
            <a:off x="3946357" y="4076700"/>
            <a:ext cx="4324350" cy="2714625"/>
          </a:xfrm>
          <a:prstGeom prst="rect">
            <a:avLst/>
          </a:prstGeom>
        </p:spPr>
      </p:pic>
      <p:sp>
        <p:nvSpPr>
          <p:cNvPr id="9" name="CasellaDiTesto 8">
            <a:extLst>
              <a:ext uri="{FF2B5EF4-FFF2-40B4-BE49-F238E27FC236}">
                <a16:creationId xmlns:a16="http://schemas.microsoft.com/office/drawing/2014/main" id="{2B357418-83B4-4079-B768-B3330D7041F8}"/>
              </a:ext>
            </a:extLst>
          </p:cNvPr>
          <p:cNvSpPr txBox="1"/>
          <p:nvPr/>
        </p:nvSpPr>
        <p:spPr>
          <a:xfrm>
            <a:off x="3946357" y="3769920"/>
            <a:ext cx="882818" cy="369332"/>
          </a:xfrm>
          <a:prstGeom prst="rect">
            <a:avLst/>
          </a:prstGeom>
          <a:noFill/>
        </p:spPr>
        <p:txBody>
          <a:bodyPr wrap="square" rtlCol="0">
            <a:spAutoFit/>
          </a:bodyPr>
          <a:lstStyle/>
          <a:p>
            <a:r>
              <a:rPr lang="it-IT" dirty="0"/>
              <a:t>OUT</a:t>
            </a:r>
          </a:p>
        </p:txBody>
      </p:sp>
      <p:sp>
        <p:nvSpPr>
          <p:cNvPr id="2" name="Segnaposto numero diapositiva 1">
            <a:extLst>
              <a:ext uri="{FF2B5EF4-FFF2-40B4-BE49-F238E27FC236}">
                <a16:creationId xmlns:a16="http://schemas.microsoft.com/office/drawing/2014/main" id="{6AB6DE4C-BDA2-4EB2-B0B7-5B5C1B368A0C}"/>
              </a:ext>
            </a:extLst>
          </p:cNvPr>
          <p:cNvSpPr>
            <a:spLocks noGrp="1"/>
          </p:cNvSpPr>
          <p:nvPr>
            <p:ph type="sldNum" sz="quarter" idx="12"/>
          </p:nvPr>
        </p:nvSpPr>
        <p:spPr/>
        <p:txBody>
          <a:bodyPr/>
          <a:lstStyle/>
          <a:p>
            <a:fld id="{B471838B-02BF-48BB-AF36-A942095BF0A8}" type="slidenum">
              <a:rPr lang="it-IT" smtClean="0"/>
              <a:t>14</a:t>
            </a:fld>
            <a:endParaRPr lang="it-IT"/>
          </a:p>
        </p:txBody>
      </p:sp>
    </p:spTree>
    <p:extLst>
      <p:ext uri="{BB962C8B-B14F-4D97-AF65-F5344CB8AC3E}">
        <p14:creationId xmlns:p14="http://schemas.microsoft.com/office/powerpoint/2010/main" val="218149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AFDE254-E249-45DE-B177-1810F4DCC305}"/>
              </a:ext>
            </a:extLst>
          </p:cNvPr>
          <p:cNvSpPr/>
          <p:nvPr/>
        </p:nvSpPr>
        <p:spPr>
          <a:xfrm>
            <a:off x="166509" y="273012"/>
            <a:ext cx="2416174"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Share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7D2484F7-B33C-412E-9822-010941A05511}"/>
              </a:ext>
            </a:extLst>
          </p:cNvPr>
          <p:cNvSpPr/>
          <p:nvPr/>
        </p:nvSpPr>
        <p:spPr>
          <a:xfrm>
            <a:off x="41243" y="-15079"/>
            <a:ext cx="1393330" cy="375552"/>
          </a:xfrm>
          <a:prstGeom prst="rect">
            <a:avLst/>
          </a:prstGeom>
        </p:spPr>
        <p:txBody>
          <a:bodyPr wrap="none">
            <a:spAutoFit/>
          </a:bodyPr>
          <a:lstStyle/>
          <a:p>
            <a:pPr>
              <a:lnSpc>
                <a:spcPct val="107000"/>
              </a:lnSpc>
              <a:spcBef>
                <a:spcPts val="1200"/>
              </a:spcBef>
              <a:spcAft>
                <a:spcPts val="0"/>
              </a:spcAft>
            </a:pPr>
            <a:r>
              <a:rPr lang="en-US"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share-service</a:t>
            </a:r>
            <a:endParaRPr lang="it-IT"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0" name="Tabella 10">
            <a:extLst>
              <a:ext uri="{FF2B5EF4-FFF2-40B4-BE49-F238E27FC236}">
                <a16:creationId xmlns:a16="http://schemas.microsoft.com/office/drawing/2014/main" id="{01DE267F-274C-497F-85BF-20328744648E}"/>
              </a:ext>
            </a:extLst>
          </p:cNvPr>
          <p:cNvGraphicFramePr>
            <a:graphicFrameLocks noGrp="1"/>
          </p:cNvGraphicFramePr>
          <p:nvPr>
            <p:extLst>
              <p:ext uri="{D42A27DB-BD31-4B8C-83A1-F6EECF244321}">
                <p14:modId xmlns:p14="http://schemas.microsoft.com/office/powerpoint/2010/main" val="901670495"/>
              </p:ext>
            </p:extLst>
          </p:nvPr>
        </p:nvGraphicFramePr>
        <p:xfrm>
          <a:off x="166509" y="571157"/>
          <a:ext cx="11424906" cy="2926506"/>
        </p:xfrm>
        <a:graphic>
          <a:graphicData uri="http://schemas.openxmlformats.org/drawingml/2006/table">
            <a:tbl>
              <a:tblPr firstRow="1" bandRow="1">
                <a:tableStyleId>{5C22544A-7EE6-4342-B048-85BDC9FD1C3A}</a:tableStyleId>
              </a:tblPr>
              <a:tblGrid>
                <a:gridCol w="2897736">
                  <a:extLst>
                    <a:ext uri="{9D8B030D-6E8A-4147-A177-3AD203B41FA5}">
                      <a16:colId xmlns:a16="http://schemas.microsoft.com/office/drawing/2014/main" val="4192487856"/>
                    </a:ext>
                  </a:extLst>
                </a:gridCol>
                <a:gridCol w="1627372">
                  <a:extLst>
                    <a:ext uri="{9D8B030D-6E8A-4147-A177-3AD203B41FA5}">
                      <a16:colId xmlns:a16="http://schemas.microsoft.com/office/drawing/2014/main" val="148176980"/>
                    </a:ext>
                  </a:extLst>
                </a:gridCol>
                <a:gridCol w="3071446">
                  <a:extLst>
                    <a:ext uri="{9D8B030D-6E8A-4147-A177-3AD203B41FA5}">
                      <a16:colId xmlns:a16="http://schemas.microsoft.com/office/drawing/2014/main" val="3071713185"/>
                    </a:ext>
                  </a:extLst>
                </a:gridCol>
                <a:gridCol w="3828352">
                  <a:extLst>
                    <a:ext uri="{9D8B030D-6E8A-4147-A177-3AD203B41FA5}">
                      <a16:colId xmlns:a16="http://schemas.microsoft.com/office/drawing/2014/main" val="4008807556"/>
                    </a:ext>
                  </a:extLst>
                </a:gridCol>
              </a:tblGrid>
              <a:tr h="448734">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154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/share/</a:t>
                      </a:r>
                      <a:r>
                        <a:rPr lang="it-IT" sz="1400" kern="1200" dirty="0" err="1">
                          <a:solidFill>
                            <a:schemeClr val="dk1"/>
                          </a:solidFill>
                          <a:effectLst/>
                          <a:latin typeface="+mn-lt"/>
                          <a:ea typeface="+mn-ea"/>
                          <a:cs typeface="+mn-cs"/>
                        </a:rPr>
                        <a:t>divRate</a:t>
                      </a:r>
                      <a:endParaRPr lang="it-IT" sz="1400" kern="1200" dirty="0">
                        <a:solidFill>
                          <a:schemeClr val="dk1"/>
                        </a:solidFill>
                        <a:effectLst/>
                        <a:latin typeface="+mn-lt"/>
                        <a:ea typeface="+mn-ea"/>
                        <a:cs typeface="+mn-cs"/>
                      </a:endParaRPr>
                    </a:p>
                  </a:txBody>
                  <a:tcPr/>
                </a:tc>
                <a:tc>
                  <a:txBody>
                    <a:bodyPr/>
                    <a:lstStyle/>
                    <a:p>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WSharesDivRate</a:t>
                      </a:r>
                      <a:r>
                        <a:rPr lang="it-IT" sz="1400" kern="1200" dirty="0">
                          <a:solidFill>
                            <a:schemeClr val="dk1"/>
                          </a:solidFill>
                          <a:effectLst/>
                          <a:latin typeface="+mn-lt"/>
                          <a:ea typeface="+mn-ea"/>
                          <a:cs typeface="+mn-cs"/>
                        </a:rPr>
                        <a:t>&gt;</a:t>
                      </a:r>
                    </a:p>
                  </a:txBody>
                  <a:tcPr/>
                </a:tc>
                <a:tc>
                  <a:txBody>
                    <a:bodyPr/>
                    <a:lstStyle/>
                    <a:p>
                      <a:r>
                        <a:rPr lang="it-IT" sz="1400" dirty="0">
                          <a:solidFill>
                            <a:schemeClr val="accent1"/>
                          </a:solidFill>
                          <a:hlinkClick r:id="rId2" action="ppaction://hlinksldjump"/>
                        </a:rPr>
                        <a:t>RATES link</a:t>
                      </a:r>
                      <a:endParaRPr lang="it-IT" sz="1400" dirty="0"/>
                    </a:p>
                  </a:txBody>
                  <a:tcPr/>
                </a:tc>
                <a:extLst>
                  <a:ext uri="{0D108BD9-81ED-4DB2-BD59-A6C34878D82A}">
                    <a16:rowId xmlns:a16="http://schemas.microsoft.com/office/drawing/2014/main" val="2435389427"/>
                  </a:ext>
                </a:extLst>
              </a:tr>
              <a:tr h="180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/share/{id}</a:t>
                      </a:r>
                    </a:p>
                  </a:txBody>
                  <a:tcPr/>
                </a:tc>
                <a:tc>
                  <a:txBody>
                    <a:bodyPr/>
                    <a:lstStyle/>
                    <a:p>
                      <a:pPr marL="0" indent="0">
                        <a:buFontTx/>
                        <a:buNone/>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SharesHd</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3" action="ppaction://hlinksldjump"/>
                        </a:rPr>
                        <a:t>Load</a:t>
                      </a:r>
                      <a:r>
                        <a:rPr lang="it-IT" sz="1400" dirty="0">
                          <a:solidFill>
                            <a:schemeClr val="accent1"/>
                          </a:solidFill>
                          <a:hlinkClick r:id="rId3" action="ppaction://hlinksldjump"/>
                        </a:rPr>
                        <a:t> Account Data Menu</a:t>
                      </a:r>
                      <a:endParaRPr lang="it-IT" sz="1400" dirty="0">
                        <a:solidFill>
                          <a:schemeClr val="accent1"/>
                        </a:solidFill>
                      </a:endParaRPr>
                    </a:p>
                  </a:txBody>
                  <a:tcPr/>
                </a:tc>
                <a:extLst>
                  <a:ext uri="{0D108BD9-81ED-4DB2-BD59-A6C34878D82A}">
                    <a16:rowId xmlns:a16="http://schemas.microsoft.com/office/drawing/2014/main" val="1617476371"/>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/share/account/{id}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SharesHd</a:t>
                      </a:r>
                      <a:r>
                        <a:rPr lang="it-IT" sz="1400" kern="1200" dirty="0">
                          <a:solidFill>
                            <a:schemeClr val="dk1"/>
                          </a:solidFill>
                          <a:effectLst/>
                          <a:latin typeface="+mn-lt"/>
                          <a:ea typeface="+mn-ea"/>
                          <a:cs typeface="+mn-cs"/>
                        </a:rPr>
                        <a:t>&gt; </a:t>
                      </a:r>
                      <a:r>
                        <a:rPr lang="it-IT" sz="1400" kern="1200" dirty="0">
                          <a:solidFill>
                            <a:schemeClr val="bg1">
                              <a:lumMod val="50000"/>
                            </a:schemeClr>
                          </a:solidFill>
                          <a:effectLst/>
                          <a:latin typeface="+mn-lt"/>
                          <a:ea typeface="+mn-ea"/>
                          <a:cs typeface="+mn-cs"/>
                        </a:rPr>
                        <a:t>(with 3 </a:t>
                      </a:r>
                      <a:r>
                        <a:rPr lang="it-IT" sz="1400" kern="1200" dirty="0" err="1">
                          <a:solidFill>
                            <a:schemeClr val="bg1">
                              <a:lumMod val="50000"/>
                            </a:schemeClr>
                          </a:solidFill>
                          <a:effectLst/>
                          <a:latin typeface="+mn-lt"/>
                          <a:ea typeface="+mn-ea"/>
                          <a:cs typeface="+mn-cs"/>
                        </a:rPr>
                        <a:t>Transient</a:t>
                      </a:r>
                      <a:r>
                        <a:rPr lang="it-IT" sz="1400" kern="1200" dirty="0">
                          <a:solidFill>
                            <a:schemeClr val="bg1">
                              <a:lumMod val="50000"/>
                            </a:schemeClr>
                          </a:solidFill>
                          <a:effectLst/>
                          <a:latin typeface="+mn-lt"/>
                          <a:ea typeface="+mn-ea"/>
                          <a:cs typeface="+mn-cs"/>
                        </a:rPr>
                        <a:t> fields)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4" action="ppaction://hlinksldjump"/>
                        </a:rPr>
                        <a:t>Account Data / </a:t>
                      </a:r>
                      <a:r>
                        <a:rPr lang="it-IT" sz="1400" dirty="0" err="1">
                          <a:solidFill>
                            <a:schemeClr val="accent1"/>
                          </a:solidFill>
                          <a:hlinkClick r:id="rId4" action="ppaction://hlinksldjump"/>
                        </a:rPr>
                        <a:t>Overall</a:t>
                      </a:r>
                      <a:r>
                        <a:rPr lang="it-IT" sz="1400" dirty="0">
                          <a:solidFill>
                            <a:schemeClr val="accent1"/>
                          </a:solidFill>
                          <a:hlinkClick r:id="rId4" action="ppaction://hlinksldjump"/>
                        </a:rPr>
                        <a:t> </a:t>
                      </a:r>
                      <a:r>
                        <a:rPr lang="it-IT" sz="1400" dirty="0" err="1">
                          <a:solidFill>
                            <a:schemeClr val="accent1"/>
                          </a:solidFill>
                          <a:hlinkClick r:id="rId4" action="ppaction://hlinksldjump"/>
                        </a:rPr>
                        <a:t>View</a:t>
                      </a:r>
                      <a:r>
                        <a:rPr lang="it-IT" sz="1400" dirty="0">
                          <a:solidFill>
                            <a:schemeClr val="accent1"/>
                          </a:solidFill>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5" action="ppaction://hlinksldjump"/>
                        </a:rPr>
                        <a:t>Loan</a:t>
                      </a:r>
                      <a:r>
                        <a:rPr lang="it-IT" sz="1400" dirty="0">
                          <a:solidFill>
                            <a:schemeClr val="accent1"/>
                          </a:solidFill>
                          <a:hlinkClick r:id="rId5" action="ppaction://hlinksldjump"/>
                        </a:rPr>
                        <a:t> </a:t>
                      </a:r>
                      <a:r>
                        <a:rPr lang="it-IT" sz="1400" dirty="0" err="1">
                          <a:solidFill>
                            <a:schemeClr val="accent1"/>
                          </a:solidFill>
                          <a:hlinkClick r:id="rId5" action="ppaction://hlinksldjump"/>
                        </a:rPr>
                        <a:t>Repayment</a:t>
                      </a:r>
                      <a:r>
                        <a:rPr lang="it-IT" sz="1400" dirty="0">
                          <a:solidFill>
                            <a:schemeClr val="accent1"/>
                          </a:solidFill>
                          <a:hlinkClick r:id="rId5" action="ppaction://hlinksldjump"/>
                        </a:rPr>
                        <a:t> / Share to </a:t>
                      </a:r>
                      <a:r>
                        <a:rPr lang="it-IT" sz="1400" dirty="0" err="1">
                          <a:solidFill>
                            <a:schemeClr val="accent1"/>
                          </a:solidFill>
                          <a:hlinkClick r:id="rId5" action="ppaction://hlinksldjump"/>
                        </a:rPr>
                        <a:t>Loan</a:t>
                      </a:r>
                      <a:r>
                        <a:rPr lang="it-IT" sz="1400" dirty="0">
                          <a:solidFill>
                            <a:schemeClr val="accent1"/>
                          </a:solidFill>
                        </a:rPr>
                        <a:t>,</a:t>
                      </a:r>
                    </a:p>
                    <a:p>
                      <a:r>
                        <a:rPr lang="it-IT" sz="1400" dirty="0">
                          <a:solidFill>
                            <a:schemeClr val="accent1"/>
                          </a:solidFill>
                          <a:hlinkClick r:id="rId6" action="ppaction://hlinksldjump"/>
                        </a:rPr>
                        <a:t>Step 1 </a:t>
                      </a:r>
                      <a:r>
                        <a:rPr lang="it-IT" sz="1400" dirty="0" err="1">
                          <a:solidFill>
                            <a:schemeClr val="accent1"/>
                          </a:solidFill>
                          <a:hlinkClick r:id="rId6" action="ppaction://hlinksldjump"/>
                        </a:rPr>
                        <a:t>eWithdrawal</a:t>
                      </a:r>
                      <a:r>
                        <a:rPr lang="it-IT" sz="1400" dirty="0">
                          <a:solidFill>
                            <a:schemeClr val="accent1"/>
                          </a:solidFill>
                          <a:hlinkClick r:id="rId6" action="ppaction://hlinksldjump"/>
                        </a:rPr>
                        <a:t>/ </a:t>
                      </a:r>
                      <a:r>
                        <a:rPr lang="it-IT" sz="1400" dirty="0" err="1">
                          <a:solidFill>
                            <a:schemeClr val="accent1"/>
                          </a:solidFill>
                          <a:hlinkClick r:id="rId6" action="ppaction://hlinksldjump"/>
                        </a:rPr>
                        <a:t>Submit</a:t>
                      </a:r>
                      <a:r>
                        <a:rPr lang="it-IT" sz="1400" dirty="0">
                          <a:solidFill>
                            <a:schemeClr val="accent1"/>
                          </a:solidFill>
                          <a:hlinkClick r:id="rId6" action="ppaction://hlinksldjump"/>
                        </a:rPr>
                        <a:t> </a:t>
                      </a:r>
                      <a:r>
                        <a:rPr lang="it-IT" sz="1400" dirty="0" err="1">
                          <a:solidFill>
                            <a:schemeClr val="accent1"/>
                          </a:solidFill>
                          <a:hlinkClick r:id="rId6" action="ppaction://hlinksldjump"/>
                        </a:rPr>
                        <a:t>eWithdrawal</a:t>
                      </a:r>
                      <a:endParaRPr lang="it-IT" sz="1400" dirty="0">
                        <a:solidFill>
                          <a:schemeClr val="accent1"/>
                        </a:solidFill>
                      </a:endParaRPr>
                    </a:p>
                  </a:txBody>
                  <a:tcPr/>
                </a:tc>
                <a:extLst>
                  <a:ext uri="{0D108BD9-81ED-4DB2-BD59-A6C34878D82A}">
                    <a16:rowId xmlns:a16="http://schemas.microsoft.com/office/drawing/2014/main" val="2303393762"/>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/share/</a:t>
                      </a:r>
                      <a:r>
                        <a:rPr lang="it-IT" sz="1400" kern="1200" dirty="0" err="1">
                          <a:solidFill>
                            <a:schemeClr val="dk1"/>
                          </a:solidFill>
                          <a:effectLst/>
                          <a:latin typeface="+mn-lt"/>
                          <a:ea typeface="+mn-ea"/>
                          <a:cs typeface="+mn-cs"/>
                        </a:rPr>
                        <a:t>quarter</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WQuarterByIndex</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7" action="ppaction://hlinksldjump"/>
                        </a:rPr>
                        <a:t>Load</a:t>
                      </a:r>
                      <a:r>
                        <a:rPr lang="it-IT" sz="1400" dirty="0">
                          <a:solidFill>
                            <a:schemeClr val="accent1"/>
                          </a:solidFill>
                          <a:hlinkClick r:id="rId7" action="ppaction://hlinksldjump"/>
                        </a:rPr>
                        <a:t> </a:t>
                      </a:r>
                      <a:r>
                        <a:rPr lang="it-IT" sz="1400" dirty="0" err="1">
                          <a:solidFill>
                            <a:schemeClr val="accent1"/>
                          </a:solidFill>
                          <a:hlinkClick r:id="rId7" action="ppaction://hlinksldjump"/>
                        </a:rPr>
                        <a:t>eStatements</a:t>
                      </a:r>
                      <a:r>
                        <a:rPr lang="it-IT" sz="1400" dirty="0">
                          <a:solidFill>
                            <a:schemeClr val="accent1"/>
                          </a:solidFill>
                          <a:hlinkClick r:id="rId7" action="ppaction://hlinksldjump"/>
                        </a:rPr>
                        <a:t> Menu</a:t>
                      </a:r>
                      <a:endParaRPr lang="it-IT" sz="1400" dirty="0">
                        <a:solidFill>
                          <a:schemeClr val="accent1"/>
                        </a:solidFill>
                      </a:endParaRPr>
                    </a:p>
                  </a:txBody>
                  <a:tcPr/>
                </a:tc>
                <a:extLst>
                  <a:ext uri="{0D108BD9-81ED-4DB2-BD59-A6C34878D82A}">
                    <a16:rowId xmlns:a16="http://schemas.microsoft.com/office/drawing/2014/main" val="3095555526"/>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/share/</a:t>
                      </a:r>
                      <a:r>
                        <a:rPr lang="it-IT" sz="1400" kern="1200" dirty="0" err="1">
                          <a:solidFill>
                            <a:schemeClr val="dk1"/>
                          </a:solidFill>
                          <a:effectLst/>
                          <a:latin typeface="+mn-lt"/>
                          <a:ea typeface="+mn-ea"/>
                          <a:cs typeface="+mn-cs"/>
                        </a:rPr>
                        <a:t>wdl</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SharesWdlDto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8" action="ppaction://hlinksldjump"/>
                        </a:rPr>
                        <a:t>Account Data / </a:t>
                      </a:r>
                      <a:r>
                        <a:rPr lang="it-IT" sz="1400" dirty="0" err="1">
                          <a:solidFill>
                            <a:schemeClr val="accent1"/>
                          </a:solidFill>
                          <a:hlinkClick r:id="rId8" action="ppaction://hlinksldjump"/>
                        </a:rPr>
                        <a:t>Overall</a:t>
                      </a:r>
                      <a:r>
                        <a:rPr lang="it-IT" sz="1400" dirty="0">
                          <a:solidFill>
                            <a:schemeClr val="accent1"/>
                          </a:solidFill>
                          <a:hlinkClick r:id="rId8" action="ppaction://hlinksldjump"/>
                        </a:rPr>
                        <a:t> </a:t>
                      </a:r>
                      <a:r>
                        <a:rPr lang="it-IT" sz="1400" dirty="0" err="1">
                          <a:solidFill>
                            <a:schemeClr val="accent1"/>
                          </a:solidFill>
                          <a:hlinkClick r:id="rId8" action="ppaction://hlinksldjump"/>
                        </a:rPr>
                        <a:t>View</a:t>
                      </a:r>
                      <a:endParaRPr lang="it-IT" sz="1400" dirty="0">
                        <a:solidFill>
                          <a:schemeClr val="accent1"/>
                        </a:solidFill>
                      </a:endParaRPr>
                    </a:p>
                  </a:txBody>
                  <a:tcPr/>
                </a:tc>
                <a:extLst>
                  <a:ext uri="{0D108BD9-81ED-4DB2-BD59-A6C34878D82A}">
                    <a16:rowId xmlns:a16="http://schemas.microsoft.com/office/drawing/2014/main" val="2984080839"/>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/share/</a:t>
                      </a:r>
                      <a:r>
                        <a:rPr lang="it-IT" sz="1400" kern="1200" dirty="0" err="1">
                          <a:solidFill>
                            <a:schemeClr val="dk1"/>
                          </a:solidFill>
                          <a:effectLst/>
                          <a:latin typeface="+mn-lt"/>
                          <a:ea typeface="+mn-ea"/>
                          <a:cs typeface="+mn-cs"/>
                        </a:rPr>
                        <a:t>movements</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SharesMvmtDto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9" action="ppaction://hlinksldjump"/>
                        </a:rPr>
                        <a:t>Account Data / Share CCY</a:t>
                      </a:r>
                      <a:endParaRPr lang="it-IT" sz="1400" dirty="0">
                        <a:solidFill>
                          <a:schemeClr val="accent1"/>
                        </a:solidFill>
                      </a:endParaRPr>
                    </a:p>
                  </a:txBody>
                  <a:tcPr/>
                </a:tc>
                <a:extLst>
                  <a:ext uri="{0D108BD9-81ED-4DB2-BD59-A6C34878D82A}">
                    <a16:rowId xmlns:a16="http://schemas.microsoft.com/office/drawing/2014/main" val="1663455694"/>
                  </a:ext>
                </a:extLst>
              </a:tr>
            </a:tbl>
          </a:graphicData>
        </a:graphic>
      </p:graphicFrame>
      <p:sp>
        <p:nvSpPr>
          <p:cNvPr id="12" name="Rettangolo 11">
            <a:extLst>
              <a:ext uri="{FF2B5EF4-FFF2-40B4-BE49-F238E27FC236}">
                <a16:creationId xmlns:a16="http://schemas.microsoft.com/office/drawing/2014/main" id="{250E80BC-A030-4B6A-9207-F1BB12EBD85F}"/>
              </a:ext>
            </a:extLst>
          </p:cNvPr>
          <p:cNvSpPr/>
          <p:nvPr/>
        </p:nvSpPr>
        <p:spPr>
          <a:xfrm>
            <a:off x="166509" y="3420255"/>
            <a:ext cx="2770182"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Recovery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3" name="Tabella 10">
            <a:extLst>
              <a:ext uri="{FF2B5EF4-FFF2-40B4-BE49-F238E27FC236}">
                <a16:creationId xmlns:a16="http://schemas.microsoft.com/office/drawing/2014/main" id="{1DA520C9-91C8-485D-9979-B4402ED4B32B}"/>
              </a:ext>
            </a:extLst>
          </p:cNvPr>
          <p:cNvGraphicFramePr>
            <a:graphicFrameLocks noGrp="1"/>
          </p:cNvGraphicFramePr>
          <p:nvPr>
            <p:extLst>
              <p:ext uri="{D42A27DB-BD31-4B8C-83A1-F6EECF244321}">
                <p14:modId xmlns:p14="http://schemas.microsoft.com/office/powerpoint/2010/main" val="3972730013"/>
              </p:ext>
            </p:extLst>
          </p:nvPr>
        </p:nvGraphicFramePr>
        <p:xfrm>
          <a:off x="238728" y="3824250"/>
          <a:ext cx="11427013" cy="2532100"/>
        </p:xfrm>
        <a:graphic>
          <a:graphicData uri="http://schemas.openxmlformats.org/drawingml/2006/table">
            <a:tbl>
              <a:tblPr firstRow="1" bandRow="1">
                <a:tableStyleId>{5C22544A-7EE6-4342-B048-85BDC9FD1C3A}</a:tableStyleId>
              </a:tblPr>
              <a:tblGrid>
                <a:gridCol w="3065333">
                  <a:extLst>
                    <a:ext uri="{9D8B030D-6E8A-4147-A177-3AD203B41FA5}">
                      <a16:colId xmlns:a16="http://schemas.microsoft.com/office/drawing/2014/main" val="4192487856"/>
                    </a:ext>
                  </a:extLst>
                </a:gridCol>
                <a:gridCol w="2296160">
                  <a:extLst>
                    <a:ext uri="{9D8B030D-6E8A-4147-A177-3AD203B41FA5}">
                      <a16:colId xmlns:a16="http://schemas.microsoft.com/office/drawing/2014/main" val="148176980"/>
                    </a:ext>
                  </a:extLst>
                </a:gridCol>
                <a:gridCol w="1663879">
                  <a:extLst>
                    <a:ext uri="{9D8B030D-6E8A-4147-A177-3AD203B41FA5}">
                      <a16:colId xmlns:a16="http://schemas.microsoft.com/office/drawing/2014/main" val="3071713185"/>
                    </a:ext>
                  </a:extLst>
                </a:gridCol>
                <a:gridCol w="4401641">
                  <a:extLst>
                    <a:ext uri="{9D8B030D-6E8A-4147-A177-3AD203B41FA5}">
                      <a16:colId xmlns:a16="http://schemas.microsoft.com/office/drawing/2014/main" val="4008807556"/>
                    </a:ext>
                  </a:extLst>
                </a:gridCol>
              </a:tblGrid>
              <a:tr h="352096">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352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/recovery/{id}</a:t>
                      </a:r>
                    </a:p>
                  </a:txBody>
                  <a:tcPr/>
                </a:tc>
                <a:tc>
                  <a:txBody>
                    <a:bodyPr/>
                    <a:lstStyle/>
                    <a:p>
                      <a:pPr marL="0" indent="0">
                        <a:buFontTx/>
                        <a:buNone/>
                      </a:pP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MonthlySavingDto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10" action="ppaction://hlinksldjump"/>
                        </a:rPr>
                        <a:t>Monthly</a:t>
                      </a:r>
                      <a:r>
                        <a:rPr lang="it-IT" sz="1400" dirty="0">
                          <a:solidFill>
                            <a:schemeClr val="accent1"/>
                          </a:solidFill>
                          <a:hlinkClick r:id="rId10" action="ppaction://hlinksldjump"/>
                        </a:rPr>
                        <a:t> </a:t>
                      </a:r>
                      <a:r>
                        <a:rPr lang="it-IT" sz="1400" dirty="0" err="1">
                          <a:solidFill>
                            <a:schemeClr val="accent1"/>
                          </a:solidFill>
                          <a:hlinkClick r:id="rId10" action="ppaction://hlinksldjump"/>
                        </a:rPr>
                        <a:t>Saving</a:t>
                      </a:r>
                      <a:r>
                        <a:rPr lang="it-IT" sz="1400" dirty="0">
                          <a:solidFill>
                            <a:schemeClr val="accent1"/>
                          </a:solidFill>
                          <a:hlinkClick r:id="rId10" action="ppaction://hlinksldjump"/>
                        </a:rPr>
                        <a:t> Standing Order / </a:t>
                      </a:r>
                      <a:r>
                        <a:rPr lang="it-IT" sz="1400" dirty="0" err="1">
                          <a:solidFill>
                            <a:schemeClr val="accent1"/>
                          </a:solidFill>
                          <a:hlinkClick r:id="rId10" action="ppaction://hlinksldjump"/>
                        </a:rPr>
                        <a:t>Manage</a:t>
                      </a:r>
                      <a:r>
                        <a:rPr lang="it-IT" sz="1400" dirty="0">
                          <a:solidFill>
                            <a:schemeClr val="accent1"/>
                          </a:solidFill>
                          <a:hlinkClick r:id="rId10" action="ppaction://hlinksldjump"/>
                        </a:rPr>
                        <a:t> </a:t>
                      </a:r>
                      <a:r>
                        <a:rPr lang="it-IT" sz="1400" dirty="0" err="1">
                          <a:solidFill>
                            <a:schemeClr val="accent1"/>
                          </a:solidFill>
                          <a:hlinkClick r:id="rId10" action="ppaction://hlinksldjump"/>
                        </a:rPr>
                        <a:t>Monthly</a:t>
                      </a:r>
                      <a:r>
                        <a:rPr lang="it-IT" sz="1400" dirty="0">
                          <a:solidFill>
                            <a:schemeClr val="accent1"/>
                          </a:solidFill>
                          <a:hlinkClick r:id="rId10" action="ppaction://hlinksldjump"/>
                        </a:rPr>
                        <a:t> </a:t>
                      </a:r>
                      <a:r>
                        <a:rPr lang="it-IT" sz="1400" dirty="0" err="1">
                          <a:solidFill>
                            <a:schemeClr val="accent1"/>
                          </a:solidFill>
                          <a:hlinkClick r:id="rId10" action="ppaction://hlinksldjump"/>
                        </a:rPr>
                        <a:t>Savings</a:t>
                      </a:r>
                      <a:endParaRPr lang="it-IT" sz="1400" dirty="0">
                        <a:solidFill>
                          <a:schemeClr val="accent1"/>
                        </a:solidFill>
                      </a:endParaRPr>
                    </a:p>
                  </a:txBody>
                  <a:tcPr/>
                </a:tc>
                <a:extLst>
                  <a:ext uri="{0D108BD9-81ED-4DB2-BD59-A6C34878D82A}">
                    <a16:rowId xmlns:a16="http://schemas.microsoft.com/office/drawing/2014/main" val="1617476371"/>
                  </a:ext>
                </a:extLst>
              </a:tr>
              <a:tr h="327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/recovery/</a:t>
                      </a:r>
                      <a:r>
                        <a:rPr lang="it-IT" sz="1400" kern="1200" dirty="0" err="1">
                          <a:solidFill>
                            <a:schemeClr val="dk1"/>
                          </a:solidFill>
                          <a:effectLst/>
                          <a:latin typeface="+mn-lt"/>
                          <a:ea typeface="+mn-ea"/>
                          <a:cs typeface="+mn-cs"/>
                        </a:rPr>
                        <a:t>startDate</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String</a:t>
                      </a:r>
                      <a:r>
                        <a:rPr lang="it-IT" sz="1400" kern="1200" dirty="0">
                          <a:solidFill>
                            <a:schemeClr val="dk1"/>
                          </a:solidFill>
                          <a:effectLst/>
                          <a:latin typeface="+mn-lt"/>
                          <a:ea typeface="+mn-ea"/>
                          <a:cs typeface="+mn-cs"/>
                        </a:rPr>
                        <a:t>&gt;</a:t>
                      </a:r>
                    </a:p>
                  </a:txBody>
                  <a:tcPr/>
                </a:tc>
                <a:tc>
                  <a:txBody>
                    <a:bodyPr/>
                    <a:lstStyle/>
                    <a:p>
                      <a:r>
                        <a:rPr lang="it-IT" sz="1400" dirty="0" err="1">
                          <a:solidFill>
                            <a:schemeClr val="accent1"/>
                          </a:solidFill>
                          <a:hlinkClick r:id="rId11" action="ppaction://hlinksldjump"/>
                        </a:rPr>
                        <a:t>polulate</a:t>
                      </a:r>
                      <a:r>
                        <a:rPr lang="it-IT" sz="1400" dirty="0">
                          <a:solidFill>
                            <a:schemeClr val="accent1"/>
                          </a:solidFill>
                          <a:hlinkClick r:id="rId11" action="ppaction://hlinksldjump"/>
                        </a:rPr>
                        <a:t> Start </a:t>
                      </a:r>
                      <a:r>
                        <a:rPr lang="it-IT" sz="1400" dirty="0" err="1">
                          <a:solidFill>
                            <a:schemeClr val="accent1"/>
                          </a:solidFill>
                          <a:hlinkClick r:id="rId11" action="ppaction://hlinksldjump"/>
                        </a:rPr>
                        <a:t>Month</a:t>
                      </a:r>
                      <a:r>
                        <a:rPr lang="it-IT" sz="1400" dirty="0">
                          <a:solidFill>
                            <a:schemeClr val="accent1"/>
                          </a:solidFill>
                          <a:hlinkClick r:id="rId11" action="ppaction://hlinksldjump"/>
                        </a:rPr>
                        <a:t> and  End </a:t>
                      </a:r>
                      <a:r>
                        <a:rPr lang="it-IT" sz="1400" dirty="0" err="1">
                          <a:solidFill>
                            <a:schemeClr val="accent1"/>
                          </a:solidFill>
                          <a:hlinkClick r:id="rId11" action="ppaction://hlinksldjump"/>
                        </a:rPr>
                        <a:t>Month</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731355519"/>
                  </a:ext>
                </a:extLst>
              </a:tr>
              <a:tr h="375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/recovery/</a:t>
                      </a:r>
                      <a:r>
                        <a:rPr lang="it-IT" sz="1400" kern="1200" dirty="0" err="1">
                          <a:solidFill>
                            <a:schemeClr val="dk1"/>
                          </a:solidFill>
                          <a:effectLst/>
                          <a:latin typeface="+mn-lt"/>
                          <a:ea typeface="+mn-ea"/>
                          <a:cs typeface="+mn-cs"/>
                        </a:rPr>
                        <a:t>modStartDate</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String</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11" action="ppaction://hlinksldjump"/>
                        </a:rPr>
                        <a:t>polulate</a:t>
                      </a:r>
                      <a:r>
                        <a:rPr lang="it-IT" sz="1400" dirty="0">
                          <a:solidFill>
                            <a:schemeClr val="accent1"/>
                          </a:solidFill>
                          <a:hlinkClick r:id="rId11" action="ppaction://hlinksldjump"/>
                        </a:rPr>
                        <a:t> Start </a:t>
                      </a:r>
                      <a:r>
                        <a:rPr lang="it-IT" sz="1400" dirty="0" err="1">
                          <a:solidFill>
                            <a:schemeClr val="accent1"/>
                          </a:solidFill>
                          <a:hlinkClick r:id="rId11" action="ppaction://hlinksldjump"/>
                        </a:rPr>
                        <a:t>Month</a:t>
                      </a:r>
                      <a:r>
                        <a:rPr lang="it-IT" sz="1400" dirty="0">
                          <a:solidFill>
                            <a:schemeClr val="accent1"/>
                          </a:solidFill>
                          <a:hlinkClick r:id="rId11" action="ppaction://hlinksldjump"/>
                        </a:rPr>
                        <a:t> and  End </a:t>
                      </a:r>
                      <a:r>
                        <a:rPr lang="it-IT" sz="1400" dirty="0" err="1">
                          <a:solidFill>
                            <a:schemeClr val="accent1"/>
                          </a:solidFill>
                          <a:hlinkClick r:id="rId11" action="ppaction://hlinksldjump"/>
                        </a:rPr>
                        <a:t>Month</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2303393762"/>
                  </a:ext>
                </a:extLst>
              </a:tr>
              <a:tr h="375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/recovery/</a:t>
                      </a:r>
                      <a:r>
                        <a:rPr lang="it-IT" sz="1400" kern="1200" dirty="0" err="1">
                          <a:solidFill>
                            <a:schemeClr val="dk1"/>
                          </a:solidFill>
                          <a:effectLst/>
                          <a:latin typeface="+mn-lt"/>
                          <a:ea typeface="+mn-ea"/>
                          <a:cs typeface="+mn-cs"/>
                        </a:rPr>
                        <a:t>endDate</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String</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11" action="ppaction://hlinksldjump"/>
                        </a:rPr>
                        <a:t>polulate</a:t>
                      </a:r>
                      <a:r>
                        <a:rPr lang="it-IT" sz="1400" dirty="0">
                          <a:solidFill>
                            <a:schemeClr val="accent1"/>
                          </a:solidFill>
                          <a:hlinkClick r:id="rId11" action="ppaction://hlinksldjump"/>
                        </a:rPr>
                        <a:t> Start </a:t>
                      </a:r>
                      <a:r>
                        <a:rPr lang="it-IT" sz="1400" dirty="0" err="1">
                          <a:solidFill>
                            <a:schemeClr val="accent1"/>
                          </a:solidFill>
                          <a:hlinkClick r:id="rId11" action="ppaction://hlinksldjump"/>
                        </a:rPr>
                        <a:t>Month</a:t>
                      </a:r>
                      <a:r>
                        <a:rPr lang="it-IT" sz="1400" dirty="0">
                          <a:solidFill>
                            <a:schemeClr val="accent1"/>
                          </a:solidFill>
                          <a:hlinkClick r:id="rId11" action="ppaction://hlinksldjump"/>
                        </a:rPr>
                        <a:t> and  End </a:t>
                      </a:r>
                      <a:r>
                        <a:rPr lang="it-IT" sz="1400" dirty="0" err="1">
                          <a:solidFill>
                            <a:schemeClr val="accent1"/>
                          </a:solidFill>
                          <a:hlinkClick r:id="rId11" action="ppaction://hlinksldjump"/>
                        </a:rPr>
                        <a:t>Month</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2308438024"/>
                  </a:ext>
                </a:extLst>
              </a:tr>
              <a:tr h="375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/recovery/</a:t>
                      </a:r>
                      <a:r>
                        <a:rPr lang="it-IT" sz="1400" kern="1200" dirty="0" err="1">
                          <a:solidFill>
                            <a:schemeClr val="dk1"/>
                          </a:solidFill>
                          <a:effectLst/>
                          <a:latin typeface="+mn-lt"/>
                          <a:ea typeface="+mn-ea"/>
                          <a:cs typeface="+mn-cs"/>
                        </a:rPr>
                        <a:t>terminateDate</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String</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11" action="ppaction://hlinksldjump"/>
                        </a:rPr>
                        <a:t>polulate</a:t>
                      </a:r>
                      <a:r>
                        <a:rPr lang="it-IT" sz="1400" dirty="0">
                          <a:solidFill>
                            <a:schemeClr val="accent1"/>
                          </a:solidFill>
                          <a:hlinkClick r:id="rId11" action="ppaction://hlinksldjump"/>
                        </a:rPr>
                        <a:t> Start </a:t>
                      </a:r>
                      <a:r>
                        <a:rPr lang="it-IT" sz="1400" dirty="0" err="1">
                          <a:solidFill>
                            <a:schemeClr val="accent1"/>
                          </a:solidFill>
                          <a:hlinkClick r:id="rId11" action="ppaction://hlinksldjump"/>
                        </a:rPr>
                        <a:t>Month</a:t>
                      </a:r>
                      <a:r>
                        <a:rPr lang="it-IT" sz="1400" dirty="0">
                          <a:solidFill>
                            <a:schemeClr val="accent1"/>
                          </a:solidFill>
                          <a:hlinkClick r:id="rId11" action="ppaction://hlinksldjump"/>
                        </a:rPr>
                        <a:t> and  End </a:t>
                      </a:r>
                      <a:r>
                        <a:rPr lang="it-IT" sz="1400" dirty="0" err="1">
                          <a:solidFill>
                            <a:schemeClr val="accent1"/>
                          </a:solidFill>
                          <a:hlinkClick r:id="rId11" action="ppaction://hlinksldjump"/>
                        </a:rPr>
                        <a:t>Month</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625268163"/>
                  </a:ext>
                </a:extLst>
              </a:tr>
              <a:tr h="375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/recovery/</a:t>
                      </a:r>
                      <a:r>
                        <a:rPr lang="it-IT" sz="1400" kern="1200" dirty="0" err="1">
                          <a:solidFill>
                            <a:schemeClr val="dk1"/>
                          </a:solidFill>
                          <a:effectLst/>
                          <a:latin typeface="+mn-lt"/>
                          <a:ea typeface="+mn-ea"/>
                          <a:cs typeface="+mn-cs"/>
                        </a:rPr>
                        <a:t>change</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RecoveryDto</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String</a:t>
                      </a:r>
                      <a:endParaRPr lang="it-IT" sz="1400" kern="1200" dirty="0">
                        <a:solidFill>
                          <a:schemeClr val="dk1"/>
                        </a:solidFill>
                        <a:effectLst/>
                        <a:latin typeface="+mn-lt"/>
                        <a:ea typeface="+mn-ea"/>
                        <a:cs typeface="+mn-cs"/>
                      </a:endParaRPr>
                    </a:p>
                  </a:txBody>
                  <a:tcPr/>
                </a:tc>
                <a:tc>
                  <a:txBody>
                    <a:bodyPr/>
                    <a:lstStyle/>
                    <a:p>
                      <a:r>
                        <a:rPr lang="it-IT" sz="1400" dirty="0" err="1">
                          <a:solidFill>
                            <a:schemeClr val="accent1"/>
                          </a:solidFill>
                          <a:hlinkClick r:id="rId12" action="ppaction://hlinksldjump"/>
                        </a:rPr>
                        <a:t>Submit</a:t>
                      </a:r>
                      <a:r>
                        <a:rPr lang="it-IT" sz="1400" dirty="0">
                          <a:solidFill>
                            <a:schemeClr val="accent1"/>
                          </a:solidFill>
                          <a:hlinkClick r:id="rId12" action="ppaction://hlinksldjump"/>
                        </a:rPr>
                        <a:t> or Terminate OK </a:t>
                      </a:r>
                      <a:r>
                        <a:rPr lang="it-IT" sz="1400" dirty="0" err="1">
                          <a:solidFill>
                            <a:schemeClr val="accent1"/>
                          </a:solidFill>
                          <a:hlinkClick r:id="rId12" action="ppaction://hlinksldjump"/>
                        </a:rPr>
                        <a:t>button</a:t>
                      </a:r>
                      <a:r>
                        <a:rPr lang="it-IT" sz="1400" dirty="0">
                          <a:solidFill>
                            <a:schemeClr val="accent1"/>
                          </a:solidFill>
                          <a:hlinkClick r:id="rId12" action="ppaction://hlinksldjump"/>
                        </a:rPr>
                        <a:t> click</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3648808543"/>
                  </a:ext>
                </a:extLst>
              </a:tr>
            </a:tbl>
          </a:graphicData>
        </a:graphic>
      </p:graphicFrame>
      <p:sp>
        <p:nvSpPr>
          <p:cNvPr id="2" name="Segnaposto numero diapositiva 1">
            <a:extLst>
              <a:ext uri="{FF2B5EF4-FFF2-40B4-BE49-F238E27FC236}">
                <a16:creationId xmlns:a16="http://schemas.microsoft.com/office/drawing/2014/main" id="{C1181EEC-D8AA-4A5E-B0CA-76DA41BFAB35}"/>
              </a:ext>
            </a:extLst>
          </p:cNvPr>
          <p:cNvSpPr>
            <a:spLocks noGrp="1"/>
          </p:cNvSpPr>
          <p:nvPr>
            <p:ph type="sldNum" sz="quarter" idx="12"/>
          </p:nvPr>
        </p:nvSpPr>
        <p:spPr/>
        <p:txBody>
          <a:bodyPr/>
          <a:lstStyle/>
          <a:p>
            <a:fld id="{B471838B-02BF-48BB-AF36-A942095BF0A8}" type="slidenum">
              <a:rPr lang="it-IT" smtClean="0"/>
              <a:t>15</a:t>
            </a:fld>
            <a:endParaRPr lang="it-IT"/>
          </a:p>
        </p:txBody>
      </p:sp>
    </p:spTree>
    <p:extLst>
      <p:ext uri="{BB962C8B-B14F-4D97-AF65-F5344CB8AC3E}">
        <p14:creationId xmlns:p14="http://schemas.microsoft.com/office/powerpoint/2010/main" val="3839460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AFDE254-E249-45DE-B177-1810F4DCC305}"/>
              </a:ext>
            </a:extLst>
          </p:cNvPr>
          <p:cNvSpPr/>
          <p:nvPr/>
        </p:nvSpPr>
        <p:spPr>
          <a:xfrm>
            <a:off x="166509" y="477704"/>
            <a:ext cx="2327817"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Loan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7D2484F7-B33C-412E-9822-010941A05511}"/>
              </a:ext>
            </a:extLst>
          </p:cNvPr>
          <p:cNvSpPr/>
          <p:nvPr/>
        </p:nvSpPr>
        <p:spPr>
          <a:xfrm>
            <a:off x="34870" y="102152"/>
            <a:ext cx="1282723" cy="375552"/>
          </a:xfrm>
          <a:prstGeom prst="rect">
            <a:avLst/>
          </a:prstGeom>
        </p:spPr>
        <p:txBody>
          <a:bodyPr wrap="none">
            <a:spAutoFit/>
          </a:bodyPr>
          <a:lstStyle/>
          <a:p>
            <a:pPr>
              <a:lnSpc>
                <a:spcPct val="107000"/>
              </a:lnSpc>
              <a:spcBef>
                <a:spcPts val="1200"/>
              </a:spcBef>
              <a:spcAft>
                <a:spcPts val="0"/>
              </a:spcAft>
            </a:pPr>
            <a:r>
              <a:rPr lang="en-US"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loan-service</a:t>
            </a:r>
            <a:endParaRPr lang="it-IT"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0" name="Tabella 10">
            <a:extLst>
              <a:ext uri="{FF2B5EF4-FFF2-40B4-BE49-F238E27FC236}">
                <a16:creationId xmlns:a16="http://schemas.microsoft.com/office/drawing/2014/main" id="{01DE267F-274C-497F-85BF-20328744648E}"/>
              </a:ext>
            </a:extLst>
          </p:cNvPr>
          <p:cNvGraphicFramePr>
            <a:graphicFrameLocks noGrp="1"/>
          </p:cNvGraphicFramePr>
          <p:nvPr>
            <p:extLst>
              <p:ext uri="{D42A27DB-BD31-4B8C-83A1-F6EECF244321}">
                <p14:modId xmlns:p14="http://schemas.microsoft.com/office/powerpoint/2010/main" val="3672217599"/>
              </p:ext>
            </p:extLst>
          </p:nvPr>
        </p:nvGraphicFramePr>
        <p:xfrm>
          <a:off x="176669" y="978483"/>
          <a:ext cx="11469752" cy="2321466"/>
        </p:xfrm>
        <a:graphic>
          <a:graphicData uri="http://schemas.openxmlformats.org/drawingml/2006/table">
            <a:tbl>
              <a:tblPr firstRow="1" bandRow="1">
                <a:tableStyleId>{5C22544A-7EE6-4342-B048-85BDC9FD1C3A}</a:tableStyleId>
              </a:tblPr>
              <a:tblGrid>
                <a:gridCol w="3205839">
                  <a:extLst>
                    <a:ext uri="{9D8B030D-6E8A-4147-A177-3AD203B41FA5}">
                      <a16:colId xmlns:a16="http://schemas.microsoft.com/office/drawing/2014/main" val="4192487856"/>
                    </a:ext>
                  </a:extLst>
                </a:gridCol>
                <a:gridCol w="2234305">
                  <a:extLst>
                    <a:ext uri="{9D8B030D-6E8A-4147-A177-3AD203B41FA5}">
                      <a16:colId xmlns:a16="http://schemas.microsoft.com/office/drawing/2014/main" val="148176980"/>
                    </a:ext>
                  </a:extLst>
                </a:gridCol>
                <a:gridCol w="1661992">
                  <a:extLst>
                    <a:ext uri="{9D8B030D-6E8A-4147-A177-3AD203B41FA5}">
                      <a16:colId xmlns:a16="http://schemas.microsoft.com/office/drawing/2014/main" val="3071713185"/>
                    </a:ext>
                  </a:extLst>
                </a:gridCol>
                <a:gridCol w="4367616">
                  <a:extLst>
                    <a:ext uri="{9D8B030D-6E8A-4147-A177-3AD203B41FA5}">
                      <a16:colId xmlns:a16="http://schemas.microsoft.com/office/drawing/2014/main" val="4008807556"/>
                    </a:ext>
                  </a:extLst>
                </a:gridCol>
              </a:tblGrid>
              <a:tr h="419083">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28466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loan</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loanType</a:t>
                      </a:r>
                      <a:endParaRPr lang="it-IT" sz="1400" kern="1200" dirty="0">
                        <a:solidFill>
                          <a:schemeClr val="dk1"/>
                        </a:solidFill>
                        <a:effectLst/>
                        <a:latin typeface="+mn-lt"/>
                        <a:ea typeface="+mn-ea"/>
                        <a:cs typeface="+mn-cs"/>
                      </a:endParaRPr>
                    </a:p>
                  </a:txBody>
                  <a:tcPr/>
                </a:tc>
                <a:tc>
                  <a:txBody>
                    <a:bodyPr/>
                    <a:lstStyle/>
                    <a:p>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WLoansType</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2" action="ppaction://hlinksldjump"/>
                        </a:rPr>
                        <a:t>RATES link</a:t>
                      </a:r>
                      <a:endParaRPr lang="it-IT" sz="1400" dirty="0"/>
                    </a:p>
                  </a:txBody>
                  <a:tcPr/>
                </a:tc>
                <a:extLst>
                  <a:ext uri="{0D108BD9-81ED-4DB2-BD59-A6C34878D82A}">
                    <a16:rowId xmlns:a16="http://schemas.microsoft.com/office/drawing/2014/main" val="2435389427"/>
                  </a:ext>
                </a:extLst>
              </a:tr>
              <a:tr h="2926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a:t>
                      </a:r>
                      <a:r>
                        <a:rPr lang="it-IT" sz="1400" kern="1200" dirty="0" err="1">
                          <a:solidFill>
                            <a:schemeClr val="dk1"/>
                          </a:solidFill>
                          <a:effectLst/>
                          <a:latin typeface="+mn-lt"/>
                          <a:ea typeface="+mn-ea"/>
                          <a:cs typeface="+mn-cs"/>
                        </a:rPr>
                        <a:t>loan</a:t>
                      </a:r>
                      <a:r>
                        <a:rPr lang="it-IT" sz="1400" kern="1200" dirty="0">
                          <a:solidFill>
                            <a:schemeClr val="dk1"/>
                          </a:solidFill>
                          <a:effectLst/>
                          <a:latin typeface="+mn-lt"/>
                          <a:ea typeface="+mn-ea"/>
                          <a:cs typeface="+mn-cs"/>
                        </a:rPr>
                        <a:t>/{id}</a:t>
                      </a:r>
                    </a:p>
                  </a:txBody>
                  <a:tcPr/>
                </a:tc>
                <a:tc>
                  <a:txBody>
                    <a:bodyPr/>
                    <a:lstStyle/>
                    <a:p>
                      <a:pPr marL="0" indent="0">
                        <a:buFontTx/>
                        <a:buNone/>
                      </a:pPr>
                      <a:endParaRPr lang="it-IT" sz="1400" kern="1200" dirty="0">
                        <a:solidFill>
                          <a:schemeClr val="dk1"/>
                        </a:solidFill>
                        <a:effectLst/>
                        <a:latin typeface="+mn-lt"/>
                        <a:ea typeface="+mn-ea"/>
                        <a:cs typeface="+mn-cs"/>
                      </a:endParaRPr>
                    </a:p>
                  </a:txBody>
                  <a:tcPr/>
                </a:tc>
                <a:tc>
                  <a:txBody>
                    <a:bodyPr/>
                    <a:lstStyle/>
                    <a:p>
                      <a:r>
                        <a:rPr lang="it-IT" sz="1400" kern="1200" dirty="0">
                          <a:solidFill>
                            <a:schemeClr val="dk1"/>
                          </a:solidFill>
                          <a:effectLst/>
                          <a:latin typeface="+mn-lt"/>
                          <a:ea typeface="+mn-ea"/>
                          <a:cs typeface="+mn-cs"/>
                        </a:rPr>
                        <a:t>List&lt;</a:t>
                      </a:r>
                      <a:r>
                        <a:rPr lang="it-IT" sz="1400" kern="1200" dirty="0" err="1">
                          <a:solidFill>
                            <a:schemeClr val="dk1"/>
                          </a:solidFill>
                          <a:effectLst/>
                          <a:latin typeface="+mn-lt"/>
                          <a:ea typeface="+mn-ea"/>
                          <a:cs typeface="+mn-cs"/>
                        </a:rPr>
                        <a:t>LoansHd</a:t>
                      </a:r>
                      <a:r>
                        <a:rPr lang="it-IT" sz="1400" kern="1200" dirty="0">
                          <a:solidFill>
                            <a:schemeClr val="dk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3" action="ppaction://hlinksldjump"/>
                        </a:rPr>
                        <a:t>Load</a:t>
                      </a:r>
                      <a:r>
                        <a:rPr lang="it-IT" sz="1400" dirty="0">
                          <a:solidFill>
                            <a:schemeClr val="accent1"/>
                          </a:solidFill>
                          <a:hlinkClick r:id="rId3" action="ppaction://hlinksldjump"/>
                        </a:rPr>
                        <a:t> Account Data Menu</a:t>
                      </a:r>
                      <a:r>
                        <a:rPr lang="it-IT" sz="1400" dirty="0">
                          <a:solidFill>
                            <a:schemeClr val="accent1"/>
                          </a:solidFill>
                        </a:rPr>
                        <a:t> , </a:t>
                      </a:r>
                      <a:r>
                        <a:rPr lang="it-IT" sz="1400" dirty="0">
                          <a:solidFill>
                            <a:schemeClr val="accent1"/>
                          </a:solidFill>
                          <a:hlinkClick r:id="rId4" action="ppaction://hlinksldjump"/>
                        </a:rPr>
                        <a:t>Account Data / </a:t>
                      </a:r>
                      <a:r>
                        <a:rPr lang="it-IT" sz="1400" dirty="0" err="1">
                          <a:solidFill>
                            <a:schemeClr val="accent1"/>
                          </a:solidFill>
                          <a:hlinkClick r:id="rId4" action="ppaction://hlinksldjump"/>
                        </a:rPr>
                        <a:t>Overall</a:t>
                      </a:r>
                      <a:r>
                        <a:rPr lang="it-IT" sz="1400" dirty="0">
                          <a:solidFill>
                            <a:schemeClr val="accent1"/>
                          </a:solidFill>
                          <a:hlinkClick r:id="rId4" action="ppaction://hlinksldjump"/>
                        </a:rPr>
                        <a:t> </a:t>
                      </a:r>
                      <a:r>
                        <a:rPr lang="it-IT" sz="1400" dirty="0" err="1">
                          <a:solidFill>
                            <a:schemeClr val="accent1"/>
                          </a:solidFill>
                          <a:hlinkClick r:id="rId4" action="ppaction://hlinksldjump"/>
                        </a:rPr>
                        <a:t>View</a:t>
                      </a:r>
                      <a:endParaRPr lang="it-IT" sz="1400" dirty="0">
                        <a:solidFill>
                          <a:schemeClr val="accent1"/>
                        </a:solidFill>
                      </a:endParaRPr>
                    </a:p>
                  </a:txBody>
                  <a:tcPr/>
                </a:tc>
                <a:extLst>
                  <a:ext uri="{0D108BD9-81ED-4DB2-BD59-A6C34878D82A}">
                    <a16:rowId xmlns:a16="http://schemas.microsoft.com/office/drawing/2014/main" val="1617476371"/>
                  </a:ext>
                </a:extLst>
              </a:tr>
              <a:tr h="284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a:t>
                      </a:r>
                      <a:r>
                        <a:rPr lang="it-IT" sz="1400" kern="1200" dirty="0" err="1">
                          <a:solidFill>
                            <a:schemeClr val="dk1"/>
                          </a:solidFill>
                          <a:effectLst/>
                          <a:latin typeface="+mn-lt"/>
                          <a:ea typeface="+mn-ea"/>
                          <a:cs typeface="+mn-cs"/>
                        </a:rPr>
                        <a:t>loan</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movements</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LoansMvmtDto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5" action="ppaction://hlinksldjump"/>
                        </a:rPr>
                        <a:t>Account Data / </a:t>
                      </a:r>
                      <a:r>
                        <a:rPr lang="it-IT" sz="1400" dirty="0" err="1">
                          <a:solidFill>
                            <a:schemeClr val="accent1"/>
                          </a:solidFill>
                          <a:hlinkClick r:id="rId5" action="ppaction://hlinksldjump"/>
                        </a:rPr>
                        <a:t>Loan</a:t>
                      </a:r>
                      <a:r>
                        <a:rPr lang="it-IT" sz="1400" dirty="0">
                          <a:solidFill>
                            <a:schemeClr val="accent1"/>
                          </a:solidFill>
                          <a:hlinkClick r:id="rId5" action="ppaction://hlinksldjump"/>
                        </a:rPr>
                        <a:t> 94347</a:t>
                      </a:r>
                      <a:endParaRPr lang="it-IT" sz="1400" dirty="0">
                        <a:solidFill>
                          <a:schemeClr val="accent1"/>
                        </a:solidFill>
                      </a:endParaRPr>
                    </a:p>
                  </a:txBody>
                  <a:tcPr/>
                </a:tc>
                <a:extLst>
                  <a:ext uri="{0D108BD9-81ED-4DB2-BD59-A6C34878D82A}">
                    <a16:rowId xmlns:a16="http://schemas.microsoft.com/office/drawing/2014/main" val="2303393762"/>
                  </a:ext>
                </a:extLst>
              </a:tr>
              <a:tr h="295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GET /</a:t>
                      </a:r>
                      <a:r>
                        <a:rPr lang="it-IT" sz="1400" kern="1200" dirty="0" err="1">
                          <a:solidFill>
                            <a:schemeClr val="dk1"/>
                          </a:solidFill>
                          <a:effectLst/>
                          <a:latin typeface="+mn-lt"/>
                          <a:ea typeface="+mn-ea"/>
                          <a:cs typeface="+mn-cs"/>
                        </a:rPr>
                        <a:t>loan</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checkPending</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CuwebLpdt</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6" action="ppaction://hlinksldjump"/>
                        </a:rPr>
                        <a:t>Pending</a:t>
                      </a:r>
                      <a:r>
                        <a:rPr lang="it-IT" sz="1400" dirty="0">
                          <a:solidFill>
                            <a:schemeClr val="accent1"/>
                          </a:solidFill>
                          <a:hlinkClick r:id="rId6" action="ppaction://hlinksldjump"/>
                        </a:rPr>
                        <a:t> </a:t>
                      </a:r>
                      <a:r>
                        <a:rPr lang="it-IT" sz="1400" dirty="0" err="1">
                          <a:solidFill>
                            <a:schemeClr val="accent1"/>
                          </a:solidFill>
                          <a:hlinkClick r:id="rId6" action="ppaction://hlinksldjump"/>
                        </a:rPr>
                        <a:t>Loan</a:t>
                      </a:r>
                      <a:r>
                        <a:rPr lang="it-IT" sz="1400" dirty="0">
                          <a:solidFill>
                            <a:schemeClr val="accent1"/>
                          </a:solidFill>
                          <a:hlinkClick r:id="rId6" action="ppaction://hlinksldjump"/>
                        </a:rPr>
                        <a:t> Application</a:t>
                      </a:r>
                      <a:endParaRPr lang="it-IT" sz="1400" dirty="0">
                        <a:solidFill>
                          <a:schemeClr val="accent1"/>
                        </a:solidFill>
                      </a:endParaRPr>
                    </a:p>
                  </a:txBody>
                  <a:tcPr/>
                </a:tc>
                <a:extLst>
                  <a:ext uri="{0D108BD9-81ED-4DB2-BD59-A6C34878D82A}">
                    <a16:rowId xmlns:a16="http://schemas.microsoft.com/office/drawing/2014/main" val="268182579"/>
                  </a:ext>
                </a:extLst>
              </a:tr>
              <a:tr h="683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PUT /</a:t>
                      </a:r>
                      <a:r>
                        <a:rPr lang="it-IT" sz="1400" kern="1200" dirty="0" err="1">
                          <a:solidFill>
                            <a:schemeClr val="dk1"/>
                          </a:solidFill>
                          <a:effectLst/>
                          <a:latin typeface="+mn-lt"/>
                          <a:ea typeface="+mn-ea"/>
                          <a:cs typeface="+mn-cs"/>
                        </a:rPr>
                        <a:t>loan</a:t>
                      </a:r>
                      <a:r>
                        <a:rPr lang="it-IT" sz="1400" kern="1200" dirty="0">
                          <a:solidFill>
                            <a:schemeClr val="dk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CuwebLpdt</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7" action="ppaction://hlinksldjump"/>
                        </a:rPr>
                        <a:t>Pending</a:t>
                      </a:r>
                      <a:r>
                        <a:rPr lang="it-IT" sz="1400" dirty="0">
                          <a:solidFill>
                            <a:schemeClr val="accent1"/>
                          </a:solidFill>
                          <a:hlinkClick r:id="rId7" action="ppaction://hlinksldjump"/>
                        </a:rPr>
                        <a:t> </a:t>
                      </a:r>
                      <a:r>
                        <a:rPr lang="it-IT" sz="1400" dirty="0" err="1">
                          <a:solidFill>
                            <a:schemeClr val="accent1"/>
                          </a:solidFill>
                          <a:hlinkClick r:id="rId7" action="ppaction://hlinksldjump"/>
                        </a:rPr>
                        <a:t>Loan</a:t>
                      </a:r>
                      <a:r>
                        <a:rPr lang="it-IT" sz="1400" dirty="0">
                          <a:solidFill>
                            <a:schemeClr val="accent1"/>
                          </a:solidFill>
                          <a:hlinkClick r:id="rId7" action="ppaction://hlinksldjump"/>
                        </a:rPr>
                        <a:t> Application / </a:t>
                      </a:r>
                      <a:r>
                        <a:rPr lang="it-IT" sz="1400" dirty="0" err="1">
                          <a:solidFill>
                            <a:schemeClr val="accent1"/>
                          </a:solidFill>
                          <a:hlinkClick r:id="rId7" action="ppaction://hlinksldjump"/>
                        </a:rPr>
                        <a:t>Loan</a:t>
                      </a:r>
                      <a:r>
                        <a:rPr lang="it-IT" sz="1400" dirty="0">
                          <a:solidFill>
                            <a:schemeClr val="accent1"/>
                          </a:solidFill>
                          <a:hlinkClick r:id="rId7" action="ppaction://hlinksldjump"/>
                        </a:rPr>
                        <a:t> 95680</a:t>
                      </a:r>
                      <a:r>
                        <a:rPr lang="it-IT" sz="1400"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8" action="ppaction://hlinksldjump"/>
                        </a:rPr>
                        <a:t>Loan</a:t>
                      </a:r>
                      <a:r>
                        <a:rPr lang="it-IT" sz="1400" dirty="0">
                          <a:solidFill>
                            <a:schemeClr val="accent1"/>
                          </a:solidFill>
                          <a:hlinkClick r:id="rId8" action="ppaction://hlinksldjump"/>
                        </a:rPr>
                        <a:t> </a:t>
                      </a:r>
                      <a:r>
                        <a:rPr lang="it-IT" sz="1400" dirty="0" err="1">
                          <a:solidFill>
                            <a:schemeClr val="accent1"/>
                          </a:solidFill>
                          <a:hlinkClick r:id="rId8" action="ppaction://hlinksldjump"/>
                        </a:rPr>
                        <a:t>Repayment</a:t>
                      </a:r>
                      <a:r>
                        <a:rPr lang="it-IT" sz="1400" dirty="0">
                          <a:solidFill>
                            <a:schemeClr val="accent1"/>
                          </a:solidFill>
                          <a:hlinkClick r:id="rId8" action="ppaction://hlinksldjump"/>
                        </a:rPr>
                        <a:t> / Share to </a:t>
                      </a:r>
                      <a:r>
                        <a:rPr lang="it-IT" sz="1400" dirty="0" err="1">
                          <a:solidFill>
                            <a:schemeClr val="accent1"/>
                          </a:solidFill>
                          <a:hlinkClick r:id="rId8" action="ppaction://hlinksldjump"/>
                        </a:rPr>
                        <a:t>Loan</a:t>
                      </a:r>
                      <a:endParaRPr lang="it-IT" sz="1400" dirty="0">
                        <a:solidFill>
                          <a:schemeClr val="accent1"/>
                        </a:solidFill>
                      </a:endParaRPr>
                    </a:p>
                  </a:txBody>
                  <a:tcPr/>
                </a:tc>
                <a:extLst>
                  <a:ext uri="{0D108BD9-81ED-4DB2-BD59-A6C34878D82A}">
                    <a16:rowId xmlns:a16="http://schemas.microsoft.com/office/drawing/2014/main" val="3072908537"/>
                  </a:ext>
                </a:extLst>
              </a:tr>
            </a:tbl>
          </a:graphicData>
        </a:graphic>
      </p:graphicFrame>
      <p:sp>
        <p:nvSpPr>
          <p:cNvPr id="12" name="Rettangolo 11">
            <a:extLst>
              <a:ext uri="{FF2B5EF4-FFF2-40B4-BE49-F238E27FC236}">
                <a16:creationId xmlns:a16="http://schemas.microsoft.com/office/drawing/2014/main" id="{250E80BC-A030-4B6A-9207-F1BB12EBD85F}"/>
              </a:ext>
            </a:extLst>
          </p:cNvPr>
          <p:cNvSpPr/>
          <p:nvPr/>
        </p:nvSpPr>
        <p:spPr>
          <a:xfrm>
            <a:off x="176669" y="3690381"/>
            <a:ext cx="2454133"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Repay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3" name="Tabella 10">
            <a:extLst>
              <a:ext uri="{FF2B5EF4-FFF2-40B4-BE49-F238E27FC236}">
                <a16:creationId xmlns:a16="http://schemas.microsoft.com/office/drawing/2014/main" id="{1DA520C9-91C8-485D-9979-B4402ED4B32B}"/>
              </a:ext>
            </a:extLst>
          </p:cNvPr>
          <p:cNvGraphicFramePr>
            <a:graphicFrameLocks noGrp="1"/>
          </p:cNvGraphicFramePr>
          <p:nvPr>
            <p:extLst>
              <p:ext uri="{D42A27DB-BD31-4B8C-83A1-F6EECF244321}">
                <p14:modId xmlns:p14="http://schemas.microsoft.com/office/powerpoint/2010/main" val="1041579942"/>
              </p:ext>
            </p:extLst>
          </p:nvPr>
        </p:nvGraphicFramePr>
        <p:xfrm>
          <a:off x="222738" y="4065933"/>
          <a:ext cx="11423683" cy="2233586"/>
        </p:xfrm>
        <a:graphic>
          <a:graphicData uri="http://schemas.openxmlformats.org/drawingml/2006/table">
            <a:tbl>
              <a:tblPr firstRow="1" bandRow="1">
                <a:tableStyleId>{5C22544A-7EE6-4342-B048-85BDC9FD1C3A}</a:tableStyleId>
              </a:tblPr>
              <a:tblGrid>
                <a:gridCol w="3062003">
                  <a:extLst>
                    <a:ext uri="{9D8B030D-6E8A-4147-A177-3AD203B41FA5}">
                      <a16:colId xmlns:a16="http://schemas.microsoft.com/office/drawing/2014/main" val="4192487856"/>
                    </a:ext>
                  </a:extLst>
                </a:gridCol>
                <a:gridCol w="2471290">
                  <a:extLst>
                    <a:ext uri="{9D8B030D-6E8A-4147-A177-3AD203B41FA5}">
                      <a16:colId xmlns:a16="http://schemas.microsoft.com/office/drawing/2014/main" val="148176980"/>
                    </a:ext>
                  </a:extLst>
                </a:gridCol>
                <a:gridCol w="1888614">
                  <a:extLst>
                    <a:ext uri="{9D8B030D-6E8A-4147-A177-3AD203B41FA5}">
                      <a16:colId xmlns:a16="http://schemas.microsoft.com/office/drawing/2014/main" val="3071713185"/>
                    </a:ext>
                  </a:extLst>
                </a:gridCol>
                <a:gridCol w="4001776">
                  <a:extLst>
                    <a:ext uri="{9D8B030D-6E8A-4147-A177-3AD203B41FA5}">
                      <a16:colId xmlns:a16="http://schemas.microsoft.com/office/drawing/2014/main" val="4008807556"/>
                    </a:ext>
                  </a:extLst>
                </a:gridCol>
              </a:tblGrid>
              <a:tr h="352096">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352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a:t>
                      </a:r>
                      <a:r>
                        <a:rPr lang="it-IT" sz="1400" kern="1200" dirty="0" err="1">
                          <a:solidFill>
                            <a:schemeClr val="dk1"/>
                          </a:solidFill>
                          <a:effectLst/>
                          <a:latin typeface="+mn-lt"/>
                          <a:ea typeface="+mn-ea"/>
                          <a:cs typeface="+mn-cs"/>
                        </a:rPr>
                        <a:t>repay</a:t>
                      </a:r>
                      <a:r>
                        <a:rPr lang="it-IT" sz="1400" kern="1200" dirty="0">
                          <a:solidFill>
                            <a:schemeClr val="dk1"/>
                          </a:solidFill>
                          <a:effectLst/>
                          <a:latin typeface="+mn-lt"/>
                          <a:ea typeface="+mn-ea"/>
                          <a:cs typeface="+mn-cs"/>
                        </a:rPr>
                        <a:t>/</a:t>
                      </a:r>
                      <a:r>
                        <a:rPr lang="it-IT" sz="1400" dirty="0" err="1"/>
                        <a:t>serviceAvailability</a:t>
                      </a:r>
                      <a:endParaRPr lang="it-IT" sz="1400" kern="1200" dirty="0">
                        <a:solidFill>
                          <a:schemeClr val="dk1"/>
                        </a:solidFill>
                        <a:effectLst/>
                        <a:latin typeface="+mn-lt"/>
                        <a:ea typeface="+mn-ea"/>
                        <a:cs typeface="+mn-cs"/>
                      </a:endParaRPr>
                    </a:p>
                  </a:txBody>
                  <a:tcPr/>
                </a:tc>
                <a:tc>
                  <a:txBody>
                    <a:bodyPr/>
                    <a:lstStyle/>
                    <a:p>
                      <a:pPr marL="0" indent="0">
                        <a:buFontTx/>
                        <a:buNone/>
                      </a:pPr>
                      <a:endParaRPr lang="it-IT" sz="1400" kern="1200" dirty="0">
                        <a:solidFill>
                          <a:schemeClr val="dk1"/>
                        </a:solidFill>
                        <a:effectLst/>
                        <a:latin typeface="+mn-lt"/>
                        <a:ea typeface="+mn-ea"/>
                        <a:cs typeface="+mn-cs"/>
                      </a:endParaRPr>
                    </a:p>
                  </a:txBody>
                  <a:tcPr/>
                </a:tc>
                <a:tc>
                  <a:txBody>
                    <a:bodyPr/>
                    <a:lstStyle/>
                    <a:p>
                      <a:pPr marL="0" indent="0">
                        <a:buFontTx/>
                        <a:buNone/>
                      </a:pPr>
                      <a:r>
                        <a:rPr lang="it-IT" sz="1400" kern="1200" dirty="0" err="1">
                          <a:solidFill>
                            <a:schemeClr val="dk1"/>
                          </a:solidFill>
                          <a:effectLst/>
                          <a:latin typeface="+mn-lt"/>
                          <a:ea typeface="+mn-ea"/>
                          <a:cs typeface="+mn-cs"/>
                        </a:rPr>
                        <a:t>AvailabilityDto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8" action="ppaction://hlinksldjump"/>
                        </a:rPr>
                        <a:t>Step 0 </a:t>
                      </a:r>
                      <a:r>
                        <a:rPr lang="it-IT" sz="1400" dirty="0" err="1">
                          <a:solidFill>
                            <a:schemeClr val="accent1"/>
                          </a:solidFill>
                          <a:hlinkClick r:id="rId8" action="ppaction://hlinksldjump"/>
                        </a:rPr>
                        <a:t>Loan</a:t>
                      </a:r>
                      <a:r>
                        <a:rPr lang="it-IT" sz="1400" dirty="0">
                          <a:solidFill>
                            <a:schemeClr val="accent1"/>
                          </a:solidFill>
                          <a:hlinkClick r:id="rId8" action="ppaction://hlinksldjump"/>
                        </a:rPr>
                        <a:t> </a:t>
                      </a:r>
                      <a:r>
                        <a:rPr lang="it-IT" sz="1400" dirty="0" err="1">
                          <a:solidFill>
                            <a:schemeClr val="accent1"/>
                          </a:solidFill>
                          <a:hlinkClick r:id="rId8" action="ppaction://hlinksldjump"/>
                        </a:rPr>
                        <a:t>Repayment</a:t>
                      </a:r>
                      <a:r>
                        <a:rPr lang="it-IT" sz="1400" dirty="0">
                          <a:solidFill>
                            <a:schemeClr val="accent1"/>
                          </a:solidFill>
                          <a:hlinkClick r:id="rId8" action="ppaction://hlinksldjump"/>
                        </a:rPr>
                        <a:t> / Share to </a:t>
                      </a:r>
                      <a:r>
                        <a:rPr lang="it-IT" sz="1400" dirty="0" err="1">
                          <a:solidFill>
                            <a:schemeClr val="accent1"/>
                          </a:solidFill>
                          <a:hlinkClick r:id="rId8" action="ppaction://hlinksldjump"/>
                        </a:rPr>
                        <a:t>Loan</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3846504942"/>
                  </a:ext>
                </a:extLst>
              </a:tr>
              <a:tr h="352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a:t>
                      </a:r>
                      <a:r>
                        <a:rPr lang="it-IT" sz="1400" kern="1200" dirty="0" err="1">
                          <a:solidFill>
                            <a:schemeClr val="dk1"/>
                          </a:solidFill>
                          <a:effectLst/>
                          <a:latin typeface="+mn-lt"/>
                          <a:ea typeface="+mn-ea"/>
                          <a:cs typeface="+mn-cs"/>
                        </a:rPr>
                        <a:t>repay</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calculateInterest</a:t>
                      </a:r>
                      <a:endParaRPr lang="it-IT" sz="1400" kern="1200" dirty="0">
                        <a:solidFill>
                          <a:schemeClr val="dk1"/>
                        </a:solidFill>
                        <a:effectLst/>
                        <a:latin typeface="+mn-lt"/>
                        <a:ea typeface="+mn-ea"/>
                        <a:cs typeface="+mn-cs"/>
                      </a:endParaRPr>
                    </a:p>
                  </a:txBody>
                  <a:tcPr/>
                </a:tc>
                <a:tc>
                  <a:txBody>
                    <a:bodyPr/>
                    <a:lstStyle/>
                    <a:p>
                      <a:pPr marL="0" indent="0">
                        <a:buFontTx/>
                        <a:buNone/>
                      </a:pPr>
                      <a:r>
                        <a:rPr lang="it-IT" sz="1400" kern="1200" dirty="0" err="1">
                          <a:solidFill>
                            <a:schemeClr val="dk1"/>
                          </a:solidFill>
                          <a:effectLst/>
                          <a:latin typeface="+mn-lt"/>
                          <a:ea typeface="+mn-ea"/>
                          <a:cs typeface="+mn-cs"/>
                        </a:rPr>
                        <a:t>InterestInDto</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InterestOutDto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9" action="ppaction://hlinksldjump"/>
                        </a:rPr>
                        <a:t>Step 1 </a:t>
                      </a:r>
                      <a:r>
                        <a:rPr lang="it-IT" sz="1400" dirty="0" err="1">
                          <a:solidFill>
                            <a:schemeClr val="accent1"/>
                          </a:solidFill>
                          <a:hlinkClick r:id="rId9" action="ppaction://hlinksldjump"/>
                        </a:rPr>
                        <a:t>Loan</a:t>
                      </a:r>
                      <a:r>
                        <a:rPr lang="it-IT" sz="1400" dirty="0">
                          <a:solidFill>
                            <a:schemeClr val="accent1"/>
                          </a:solidFill>
                          <a:hlinkClick r:id="rId9" action="ppaction://hlinksldjump"/>
                        </a:rPr>
                        <a:t> </a:t>
                      </a:r>
                      <a:r>
                        <a:rPr lang="it-IT" sz="1400" dirty="0" err="1">
                          <a:solidFill>
                            <a:schemeClr val="accent1"/>
                          </a:solidFill>
                          <a:hlinkClick r:id="rId9" action="ppaction://hlinksldjump"/>
                        </a:rPr>
                        <a:t>Repayment</a:t>
                      </a:r>
                      <a:r>
                        <a:rPr lang="it-IT" sz="1400" dirty="0">
                          <a:solidFill>
                            <a:schemeClr val="accent1"/>
                          </a:solidFill>
                          <a:hlinkClick r:id="rId9" action="ppaction://hlinksldjump"/>
                        </a:rPr>
                        <a:t> </a:t>
                      </a:r>
                      <a:r>
                        <a:rPr lang="it-IT" sz="1400" dirty="0" err="1">
                          <a:solidFill>
                            <a:schemeClr val="accent1"/>
                          </a:solidFill>
                          <a:hlinkClick r:id="rId9" action="ppaction://hlinksldjump"/>
                        </a:rPr>
                        <a:t>Transaction</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1617476371"/>
                  </a:ext>
                </a:extLst>
              </a:tr>
              <a:tr h="3398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a:t>
                      </a:r>
                      <a:r>
                        <a:rPr lang="it-IT" sz="1400" kern="1200" dirty="0" err="1">
                          <a:solidFill>
                            <a:schemeClr val="dk1"/>
                          </a:solidFill>
                          <a:effectLst/>
                          <a:latin typeface="+mn-lt"/>
                          <a:ea typeface="+mn-ea"/>
                          <a:cs typeface="+mn-cs"/>
                        </a:rPr>
                        <a:t>repay</a:t>
                      </a:r>
                      <a:r>
                        <a:rPr lang="it-IT" sz="1400" kern="1200" dirty="0">
                          <a:solidFill>
                            <a:schemeClr val="dk1"/>
                          </a:solidFill>
                          <a:effectLst/>
                          <a:latin typeface="+mn-lt"/>
                          <a:ea typeface="+mn-ea"/>
                          <a:cs typeface="+mn-cs"/>
                        </a:rPr>
                        <a:t>/</a:t>
                      </a:r>
                      <a:r>
                        <a:rPr lang="it-IT" sz="1400" kern="1200" dirty="0" err="1">
                          <a:solidFill>
                            <a:schemeClr val="dk1"/>
                          </a:solidFill>
                          <a:effectLst/>
                          <a:latin typeface="+mn-lt"/>
                          <a:ea typeface="+mn-ea"/>
                          <a:cs typeface="+mn-cs"/>
                        </a:rPr>
                        <a:t>calculateRepayment</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RepaymentOutDto</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RepaymentInDto</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10" action="ppaction://hlinksldjump"/>
                        </a:rPr>
                        <a:t>Step 2 </a:t>
                      </a:r>
                      <a:r>
                        <a:rPr lang="it-IT" sz="1400" dirty="0" err="1">
                          <a:solidFill>
                            <a:schemeClr val="accent1"/>
                          </a:solidFill>
                          <a:hlinkClick r:id="rId10" action="ppaction://hlinksldjump"/>
                        </a:rPr>
                        <a:t>Loan</a:t>
                      </a:r>
                      <a:r>
                        <a:rPr lang="it-IT" sz="1400" dirty="0">
                          <a:solidFill>
                            <a:schemeClr val="accent1"/>
                          </a:solidFill>
                          <a:hlinkClick r:id="rId10" action="ppaction://hlinksldjump"/>
                        </a:rPr>
                        <a:t> </a:t>
                      </a:r>
                      <a:r>
                        <a:rPr lang="it-IT" sz="1400" dirty="0" err="1">
                          <a:solidFill>
                            <a:schemeClr val="accent1"/>
                          </a:solidFill>
                          <a:hlinkClick r:id="rId10" action="ppaction://hlinksldjump"/>
                        </a:rPr>
                        <a:t>Repayment</a:t>
                      </a:r>
                      <a:r>
                        <a:rPr lang="it-IT" sz="1400" dirty="0">
                          <a:solidFill>
                            <a:schemeClr val="accent1"/>
                          </a:solidFill>
                          <a:hlinkClick r:id="rId10" action="ppaction://hlinksldjump"/>
                        </a:rPr>
                        <a:t> </a:t>
                      </a:r>
                      <a:r>
                        <a:rPr lang="it-IT" sz="1400" dirty="0" err="1">
                          <a:solidFill>
                            <a:schemeClr val="accent1"/>
                          </a:solidFill>
                          <a:hlinkClick r:id="rId10" action="ppaction://hlinksldjump"/>
                        </a:rPr>
                        <a:t>Transaction</a:t>
                      </a:r>
                      <a:r>
                        <a:rPr lang="it-IT" sz="1400" dirty="0">
                          <a:solidFill>
                            <a:schemeClr val="accent1"/>
                          </a:solidFill>
                          <a:hlinkClick r:id="rId10" action="ppaction://hlinksldjump"/>
                        </a:rPr>
                        <a:t> / </a:t>
                      </a:r>
                      <a:r>
                        <a:rPr lang="it-IT" sz="1400" dirty="0" err="1">
                          <a:solidFill>
                            <a:schemeClr val="accent1"/>
                          </a:solidFill>
                          <a:hlinkClick r:id="rId10" action="ppaction://hlinksldjump"/>
                        </a:rPr>
                        <a:t>Calculate</a:t>
                      </a:r>
                      <a:r>
                        <a:rPr lang="it-IT" sz="1400" dirty="0">
                          <a:solidFill>
                            <a:schemeClr val="accent1"/>
                          </a:solidFill>
                          <a:hlinkClick r:id="rId10" action="ppaction://hlinksldjump"/>
                        </a:rPr>
                        <a:t> </a:t>
                      </a:r>
                      <a:r>
                        <a:rPr lang="it-IT" sz="1400" dirty="0" err="1">
                          <a:solidFill>
                            <a:schemeClr val="accent1"/>
                          </a:solidFill>
                          <a:hlinkClick r:id="rId10" action="ppaction://hlinksldjump"/>
                        </a:rPr>
                        <a:t>Repayment</a:t>
                      </a:r>
                      <a:endParaRPr lang="it-IT" sz="1400" dirty="0">
                        <a:solidFill>
                          <a:schemeClr val="accent1"/>
                        </a:solidFill>
                      </a:endParaRPr>
                    </a:p>
                  </a:txBody>
                  <a:tcPr/>
                </a:tc>
                <a:extLst>
                  <a:ext uri="{0D108BD9-81ED-4DB2-BD59-A6C34878D82A}">
                    <a16:rowId xmlns:a16="http://schemas.microsoft.com/office/drawing/2014/main" val="731355519"/>
                  </a:ext>
                </a:extLst>
              </a:tr>
              <a:tr h="329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a:t>
                      </a:r>
                      <a:r>
                        <a:rPr lang="it-IT" sz="1400" kern="1200" dirty="0" err="1">
                          <a:solidFill>
                            <a:schemeClr val="dk1"/>
                          </a:solidFill>
                          <a:effectLst/>
                          <a:latin typeface="+mn-lt"/>
                          <a:ea typeface="+mn-ea"/>
                          <a:cs typeface="+mn-cs"/>
                        </a:rPr>
                        <a:t>repay</a:t>
                      </a:r>
                      <a:r>
                        <a:rPr lang="it-IT" sz="1400" kern="1200" dirty="0">
                          <a:solidFill>
                            <a:schemeClr val="dk1"/>
                          </a:solidFill>
                          <a:effectLst/>
                          <a:latin typeface="+mn-lt"/>
                          <a:ea typeface="+mn-ea"/>
                          <a:cs typeface="+mn-cs"/>
                        </a:rPr>
                        <a:t>/check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RepayCheckDto</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String</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11" action="ppaction://hlinksldjump"/>
                        </a:rPr>
                        <a:t>Step 3 </a:t>
                      </a:r>
                      <a:r>
                        <a:rPr lang="it-IT" sz="1400" dirty="0" err="1">
                          <a:solidFill>
                            <a:schemeClr val="accent1"/>
                          </a:solidFill>
                          <a:hlinkClick r:id="rId11" action="ppaction://hlinksldjump"/>
                        </a:rPr>
                        <a:t>Loan</a:t>
                      </a:r>
                      <a:r>
                        <a:rPr lang="it-IT" sz="1400" dirty="0">
                          <a:solidFill>
                            <a:schemeClr val="accent1"/>
                          </a:solidFill>
                          <a:hlinkClick r:id="rId11" action="ppaction://hlinksldjump"/>
                        </a:rPr>
                        <a:t> </a:t>
                      </a:r>
                      <a:r>
                        <a:rPr lang="it-IT" sz="1400" dirty="0" err="1">
                          <a:solidFill>
                            <a:schemeClr val="accent1"/>
                          </a:solidFill>
                          <a:hlinkClick r:id="rId11" action="ppaction://hlinksldjump"/>
                        </a:rPr>
                        <a:t>Repayment</a:t>
                      </a:r>
                      <a:r>
                        <a:rPr lang="it-IT" sz="1400" dirty="0">
                          <a:solidFill>
                            <a:schemeClr val="accent1"/>
                          </a:solidFill>
                          <a:hlinkClick r:id="rId11" action="ppaction://hlinksldjump"/>
                        </a:rPr>
                        <a:t> </a:t>
                      </a:r>
                      <a:r>
                        <a:rPr lang="it-IT" sz="1400" dirty="0" err="1">
                          <a:solidFill>
                            <a:schemeClr val="accent1"/>
                          </a:solidFill>
                          <a:hlinkClick r:id="rId11" action="ppaction://hlinksldjump"/>
                        </a:rPr>
                        <a:t>Transaction</a:t>
                      </a:r>
                      <a:r>
                        <a:rPr lang="it-IT" sz="1400" dirty="0">
                          <a:solidFill>
                            <a:schemeClr val="accent1"/>
                          </a:solidFill>
                          <a:hlinkClick r:id="rId11" action="ppaction://hlinksldjump"/>
                        </a:rPr>
                        <a:t> / </a:t>
                      </a:r>
                      <a:r>
                        <a:rPr lang="it-IT" sz="1400" dirty="0" err="1">
                          <a:solidFill>
                            <a:schemeClr val="accent1"/>
                          </a:solidFill>
                          <a:hlinkClick r:id="rId11" action="ppaction://hlinksldjump"/>
                        </a:rPr>
                        <a:t>Repay</a:t>
                      </a:r>
                      <a:r>
                        <a:rPr lang="it-IT" sz="1400" dirty="0">
                          <a:solidFill>
                            <a:schemeClr val="accent1"/>
                          </a:solidFill>
                          <a:hlinkClick r:id="rId11" action="ppaction://hlinksldjump"/>
                        </a:rPr>
                        <a:t> Check</a:t>
                      </a:r>
                      <a:endParaRPr lang="it-IT" sz="1400" dirty="0">
                        <a:solidFill>
                          <a:schemeClr val="accent1"/>
                        </a:solidFill>
                      </a:endParaRPr>
                    </a:p>
                  </a:txBody>
                  <a:tcPr/>
                </a:tc>
                <a:extLst>
                  <a:ext uri="{0D108BD9-81ED-4DB2-BD59-A6C34878D82A}">
                    <a16:rowId xmlns:a16="http://schemas.microsoft.com/office/drawing/2014/main" val="2303393762"/>
                  </a:ext>
                </a:extLst>
              </a:tr>
              <a:tr h="329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POST /</a:t>
                      </a:r>
                      <a:r>
                        <a:rPr lang="it-IT" sz="1400" kern="1200" dirty="0" err="1">
                          <a:solidFill>
                            <a:schemeClr val="dk1"/>
                          </a:solidFill>
                          <a:effectLst/>
                          <a:latin typeface="+mn-lt"/>
                          <a:ea typeface="+mn-ea"/>
                          <a:cs typeface="+mn-cs"/>
                        </a:rPr>
                        <a:t>repay</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HttpServletRequest</a:t>
                      </a:r>
                      <a:r>
                        <a:rPr lang="it-IT" sz="1400" kern="1200" dirty="0">
                          <a:solidFill>
                            <a:schemeClr val="dk1"/>
                          </a:solidFill>
                          <a:effectLst/>
                          <a:latin typeface="+mn-lt"/>
                          <a:ea typeface="+mn-ea"/>
                          <a:cs typeface="+mn-cs"/>
                        </a:rPr>
                        <a:t>, </a:t>
                      </a:r>
                      <a:r>
                        <a:rPr lang="it-IT" sz="1400" kern="1200" dirty="0" err="1">
                          <a:solidFill>
                            <a:schemeClr val="dk1"/>
                          </a:solidFill>
                          <a:effectLst/>
                          <a:latin typeface="+mn-lt"/>
                          <a:ea typeface="+mn-ea"/>
                          <a:cs typeface="+mn-cs"/>
                        </a:rPr>
                        <a:t>repayDto</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String</a:t>
                      </a: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12" action="ppaction://hlinksldjump"/>
                        </a:rPr>
                        <a:t>Step 4 </a:t>
                      </a:r>
                      <a:r>
                        <a:rPr lang="it-IT" sz="1400" dirty="0" err="1">
                          <a:solidFill>
                            <a:schemeClr val="accent1"/>
                          </a:solidFill>
                          <a:hlinkClick r:id="rId12" action="ppaction://hlinksldjump"/>
                        </a:rPr>
                        <a:t>Loan</a:t>
                      </a:r>
                      <a:r>
                        <a:rPr lang="it-IT" sz="1400" dirty="0">
                          <a:solidFill>
                            <a:schemeClr val="accent1"/>
                          </a:solidFill>
                          <a:hlinkClick r:id="rId12" action="ppaction://hlinksldjump"/>
                        </a:rPr>
                        <a:t> </a:t>
                      </a:r>
                      <a:r>
                        <a:rPr lang="it-IT" sz="1400" dirty="0" err="1">
                          <a:solidFill>
                            <a:schemeClr val="accent1"/>
                          </a:solidFill>
                          <a:hlinkClick r:id="rId12" action="ppaction://hlinksldjump"/>
                        </a:rPr>
                        <a:t>Repayment</a:t>
                      </a:r>
                      <a:r>
                        <a:rPr lang="it-IT" sz="1400" dirty="0">
                          <a:solidFill>
                            <a:schemeClr val="accent1"/>
                          </a:solidFill>
                          <a:hlinkClick r:id="rId12" action="ppaction://hlinksldjump"/>
                        </a:rPr>
                        <a:t> </a:t>
                      </a:r>
                      <a:r>
                        <a:rPr lang="it-IT" sz="1400" dirty="0" err="1">
                          <a:solidFill>
                            <a:schemeClr val="accent1"/>
                          </a:solidFill>
                          <a:hlinkClick r:id="rId12" action="ppaction://hlinksldjump"/>
                        </a:rPr>
                        <a:t>Transaction</a:t>
                      </a:r>
                      <a:r>
                        <a:rPr lang="it-IT" sz="1400" dirty="0">
                          <a:solidFill>
                            <a:schemeClr val="accent1"/>
                          </a:solidFill>
                          <a:hlinkClick r:id="rId12" action="ppaction://hlinksldjump"/>
                        </a:rPr>
                        <a:t> / </a:t>
                      </a:r>
                      <a:r>
                        <a:rPr lang="it-IT" sz="1400" dirty="0" err="1">
                          <a:solidFill>
                            <a:schemeClr val="accent1"/>
                          </a:solidFill>
                          <a:hlinkClick r:id="rId12" action="ppaction://hlinksldjump"/>
                        </a:rPr>
                        <a:t>Clicking</a:t>
                      </a:r>
                      <a:r>
                        <a:rPr lang="it-IT" sz="1400" dirty="0">
                          <a:solidFill>
                            <a:schemeClr val="accent1"/>
                          </a:solidFill>
                          <a:hlinkClick r:id="rId12" action="ppaction://hlinksldjump"/>
                        </a:rPr>
                        <a:t> OK</a:t>
                      </a:r>
                      <a:endParaRPr lang="it-IT" sz="1400" dirty="0">
                        <a:solidFill>
                          <a:schemeClr val="accent1"/>
                        </a:solidFill>
                      </a:endParaRPr>
                    </a:p>
                  </a:txBody>
                  <a:tcPr/>
                </a:tc>
                <a:extLst>
                  <a:ext uri="{0D108BD9-81ED-4DB2-BD59-A6C34878D82A}">
                    <a16:rowId xmlns:a16="http://schemas.microsoft.com/office/drawing/2014/main" val="1420514217"/>
                  </a:ext>
                </a:extLst>
              </a:tr>
            </a:tbl>
          </a:graphicData>
        </a:graphic>
      </p:graphicFrame>
      <p:sp>
        <p:nvSpPr>
          <p:cNvPr id="2" name="Segnaposto numero diapositiva 1">
            <a:extLst>
              <a:ext uri="{FF2B5EF4-FFF2-40B4-BE49-F238E27FC236}">
                <a16:creationId xmlns:a16="http://schemas.microsoft.com/office/drawing/2014/main" id="{D66B269C-C362-49A7-9798-4A595B58D8FD}"/>
              </a:ext>
            </a:extLst>
          </p:cNvPr>
          <p:cNvSpPr>
            <a:spLocks noGrp="1"/>
          </p:cNvSpPr>
          <p:nvPr>
            <p:ph type="sldNum" sz="quarter" idx="12"/>
          </p:nvPr>
        </p:nvSpPr>
        <p:spPr/>
        <p:txBody>
          <a:bodyPr/>
          <a:lstStyle/>
          <a:p>
            <a:fld id="{B471838B-02BF-48BB-AF36-A942095BF0A8}" type="slidenum">
              <a:rPr lang="it-IT" smtClean="0"/>
              <a:t>16</a:t>
            </a:fld>
            <a:endParaRPr lang="it-IT"/>
          </a:p>
        </p:txBody>
      </p:sp>
    </p:spTree>
    <p:extLst>
      <p:ext uri="{BB962C8B-B14F-4D97-AF65-F5344CB8AC3E}">
        <p14:creationId xmlns:p14="http://schemas.microsoft.com/office/powerpoint/2010/main" val="882596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16291EA-7010-4FD9-8D4D-9923C9CF302A}"/>
              </a:ext>
            </a:extLst>
          </p:cNvPr>
          <p:cNvPicPr>
            <a:picLocks noChangeAspect="1"/>
          </p:cNvPicPr>
          <p:nvPr/>
        </p:nvPicPr>
        <p:blipFill>
          <a:blip r:embed="rId2"/>
          <a:stretch>
            <a:fillRect/>
          </a:stretch>
        </p:blipFill>
        <p:spPr>
          <a:xfrm>
            <a:off x="5485660" y="913383"/>
            <a:ext cx="6487265" cy="3876727"/>
          </a:xfrm>
          <a:prstGeom prst="rect">
            <a:avLst/>
          </a:prstGeom>
        </p:spPr>
      </p:pic>
      <p:sp>
        <p:nvSpPr>
          <p:cNvPr id="8" name="Ovale 7">
            <a:extLst>
              <a:ext uri="{FF2B5EF4-FFF2-40B4-BE49-F238E27FC236}">
                <a16:creationId xmlns:a16="http://schemas.microsoft.com/office/drawing/2014/main" id="{9B6EA19C-AA80-4898-B85A-6EE81BC9E238}"/>
              </a:ext>
            </a:extLst>
          </p:cNvPr>
          <p:cNvSpPr/>
          <p:nvPr/>
        </p:nvSpPr>
        <p:spPr>
          <a:xfrm>
            <a:off x="9987378" y="913383"/>
            <a:ext cx="301841" cy="302858"/>
          </a:xfrm>
          <a:prstGeom prst="ellipse">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lang="it-IT"/>
          </a:p>
        </p:txBody>
      </p:sp>
      <p:cxnSp>
        <p:nvCxnSpPr>
          <p:cNvPr id="10" name="Connettore 2 9">
            <a:extLst>
              <a:ext uri="{FF2B5EF4-FFF2-40B4-BE49-F238E27FC236}">
                <a16:creationId xmlns:a16="http://schemas.microsoft.com/office/drawing/2014/main" id="{1A0570B9-2866-435B-A550-839FE1FE0B96}"/>
              </a:ext>
            </a:extLst>
          </p:cNvPr>
          <p:cNvCxnSpPr>
            <a:cxnSpLocks/>
          </p:cNvCxnSpPr>
          <p:nvPr/>
        </p:nvCxnSpPr>
        <p:spPr>
          <a:xfrm flipH="1">
            <a:off x="9721048" y="1216241"/>
            <a:ext cx="417250" cy="621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FF5FB1A2-2702-43FA-900B-F395D0EAD663}"/>
              </a:ext>
            </a:extLst>
          </p:cNvPr>
          <p:cNvSpPr txBox="1"/>
          <p:nvPr/>
        </p:nvSpPr>
        <p:spPr>
          <a:xfrm>
            <a:off x="0" y="0"/>
            <a:ext cx="1908699" cy="369332"/>
          </a:xfrm>
          <a:prstGeom prst="rect">
            <a:avLst/>
          </a:prstGeom>
          <a:noFill/>
        </p:spPr>
        <p:txBody>
          <a:bodyPr wrap="square" rtlCol="0">
            <a:spAutoFit/>
          </a:bodyPr>
          <a:lstStyle/>
          <a:p>
            <a:r>
              <a:rPr lang="it-IT" dirty="0">
                <a:solidFill>
                  <a:schemeClr val="accent1"/>
                </a:solidFill>
              </a:rPr>
              <a:t>RATES link</a:t>
            </a:r>
            <a:endParaRPr lang="it-IT" dirty="0"/>
          </a:p>
        </p:txBody>
      </p:sp>
      <p:sp>
        <p:nvSpPr>
          <p:cNvPr id="12" name="Rettangolo 11">
            <a:extLst>
              <a:ext uri="{FF2B5EF4-FFF2-40B4-BE49-F238E27FC236}">
                <a16:creationId xmlns:a16="http://schemas.microsoft.com/office/drawing/2014/main" id="{E690A621-F322-4C69-B9E6-9F1ECA32E767}"/>
              </a:ext>
            </a:extLst>
          </p:cNvPr>
          <p:cNvSpPr/>
          <p:nvPr/>
        </p:nvSpPr>
        <p:spPr>
          <a:xfrm>
            <a:off x="0" y="262800"/>
            <a:ext cx="1576842" cy="369332"/>
          </a:xfrm>
          <a:prstGeom prst="rect">
            <a:avLst/>
          </a:prstGeom>
        </p:spPr>
        <p:txBody>
          <a:bodyPr wrap="none">
            <a:spAutoFit/>
          </a:bodyPr>
          <a:lstStyle/>
          <a:p>
            <a:r>
              <a:rPr lang="it-IT" dirty="0">
                <a:solidFill>
                  <a:srgbClr val="505050"/>
                </a:solidFill>
                <a:latin typeface="OpenSans"/>
              </a:rPr>
              <a:t>/share/</a:t>
            </a:r>
            <a:r>
              <a:rPr lang="it-IT" dirty="0" err="1">
                <a:solidFill>
                  <a:srgbClr val="505050"/>
                </a:solidFill>
                <a:latin typeface="OpenSans"/>
              </a:rPr>
              <a:t>divRate</a:t>
            </a:r>
            <a:endParaRPr lang="it-IT" dirty="0"/>
          </a:p>
        </p:txBody>
      </p:sp>
      <p:sp>
        <p:nvSpPr>
          <p:cNvPr id="13" name="Rettangolo 12">
            <a:extLst>
              <a:ext uri="{FF2B5EF4-FFF2-40B4-BE49-F238E27FC236}">
                <a16:creationId xmlns:a16="http://schemas.microsoft.com/office/drawing/2014/main" id="{C49019D7-0E9C-4409-8316-62B963AFCDB5}"/>
              </a:ext>
            </a:extLst>
          </p:cNvPr>
          <p:cNvSpPr/>
          <p:nvPr/>
        </p:nvSpPr>
        <p:spPr>
          <a:xfrm>
            <a:off x="125297" y="566678"/>
            <a:ext cx="4737718" cy="2862322"/>
          </a:xfrm>
          <a:prstGeom prst="rect">
            <a:avLst/>
          </a:prstGeom>
        </p:spPr>
        <p:txBody>
          <a:bodyPr wrap="square">
            <a:spAutoFit/>
          </a:bodyPr>
          <a:lstStyle/>
          <a:p>
            <a:r>
              <a:rPr lang="it-IT" sz="1200" dirty="0">
                <a:solidFill>
                  <a:srgbClr val="000000"/>
                </a:solidFill>
                <a:latin typeface="Consolas,  Courier New"/>
              </a:rPr>
              <a:t>OUT</a:t>
            </a:r>
          </a:p>
          <a:p>
            <a:r>
              <a:rPr lang="it-IT" sz="1200" dirty="0">
                <a:solidFill>
                  <a:srgbClr val="000000"/>
                </a:solidFill>
                <a:latin typeface="Consolas,  Courier New"/>
              </a:rPr>
              <a:t>[</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ccyCode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"USD"</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startDate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"2019-03-28T23:00:00.000+0000"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endDate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"9999-12-30T23:00:00.000+0000"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"rate"</a:t>
            </a:r>
            <a:r>
              <a:rPr lang="it-IT" sz="1200" dirty="0">
                <a:solidFill>
                  <a:srgbClr val="000000"/>
                </a:solidFill>
                <a:latin typeface="Consolas,  Courier New"/>
              </a:rPr>
              <a:t>: </a:t>
            </a:r>
            <a:r>
              <a:rPr lang="it-IT" sz="1200" dirty="0">
                <a:solidFill>
                  <a:srgbClr val="0451A5"/>
                </a:solidFill>
                <a:latin typeface="Consolas,  Courier New"/>
              </a:rPr>
              <a:t>"  1.60%"</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ccyCode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"EUR"</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startDate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"2018-12-19T23:00:00.000+0000"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endDate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"9999-12-30T23:00:00.000+0000"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"rate"</a:t>
            </a:r>
            <a:r>
              <a:rPr lang="it-IT" sz="1200" dirty="0">
                <a:solidFill>
                  <a:srgbClr val="000000"/>
                </a:solidFill>
                <a:latin typeface="Consolas,  Courier New"/>
              </a:rPr>
              <a:t>: </a:t>
            </a:r>
            <a:r>
              <a:rPr lang="it-IT" sz="1200" dirty="0">
                <a:solidFill>
                  <a:srgbClr val="0451A5"/>
                </a:solidFill>
                <a:latin typeface="Consolas,  Courier New"/>
              </a:rPr>
              <a:t>"  0.30%"</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a:t>
            </a:r>
            <a:endParaRPr lang="it-IT" sz="1200" b="0" dirty="0">
              <a:solidFill>
                <a:srgbClr val="000000"/>
              </a:solidFill>
              <a:effectLst/>
              <a:latin typeface="Consolas,  Courier New"/>
            </a:endParaRPr>
          </a:p>
        </p:txBody>
      </p:sp>
      <p:sp>
        <p:nvSpPr>
          <p:cNvPr id="14" name="Rettangolo 13">
            <a:extLst>
              <a:ext uri="{FF2B5EF4-FFF2-40B4-BE49-F238E27FC236}">
                <a16:creationId xmlns:a16="http://schemas.microsoft.com/office/drawing/2014/main" id="{8624FD7E-4A6D-4F58-BC96-D8870E69AD03}"/>
              </a:ext>
            </a:extLst>
          </p:cNvPr>
          <p:cNvSpPr/>
          <p:nvPr/>
        </p:nvSpPr>
        <p:spPr>
          <a:xfrm>
            <a:off x="0" y="3429000"/>
            <a:ext cx="1621726" cy="369332"/>
          </a:xfrm>
          <a:prstGeom prst="rect">
            <a:avLst/>
          </a:prstGeom>
        </p:spPr>
        <p:txBody>
          <a:bodyPr wrap="none">
            <a:spAutoFit/>
          </a:bodyPr>
          <a:lstStyle/>
          <a:p>
            <a:r>
              <a:rPr lang="it-IT" dirty="0">
                <a:solidFill>
                  <a:srgbClr val="505050"/>
                </a:solidFill>
                <a:latin typeface="OpenSans"/>
              </a:rPr>
              <a:t>/</a:t>
            </a:r>
            <a:r>
              <a:rPr lang="it-IT" dirty="0" err="1">
                <a:solidFill>
                  <a:srgbClr val="505050"/>
                </a:solidFill>
                <a:latin typeface="OpenSans"/>
              </a:rPr>
              <a:t>loan</a:t>
            </a:r>
            <a:r>
              <a:rPr lang="it-IT" dirty="0">
                <a:solidFill>
                  <a:srgbClr val="505050"/>
                </a:solidFill>
                <a:latin typeface="OpenSans"/>
              </a:rPr>
              <a:t>/</a:t>
            </a:r>
            <a:r>
              <a:rPr lang="it-IT" dirty="0" err="1">
                <a:solidFill>
                  <a:srgbClr val="505050"/>
                </a:solidFill>
                <a:latin typeface="OpenSans"/>
              </a:rPr>
              <a:t>loanType</a:t>
            </a:r>
            <a:endParaRPr lang="it-IT" dirty="0"/>
          </a:p>
        </p:txBody>
      </p:sp>
      <p:sp>
        <p:nvSpPr>
          <p:cNvPr id="20" name="Rettangolo 19">
            <a:extLst>
              <a:ext uri="{FF2B5EF4-FFF2-40B4-BE49-F238E27FC236}">
                <a16:creationId xmlns:a16="http://schemas.microsoft.com/office/drawing/2014/main" id="{38CE7BF0-6168-4616-A95E-801F8DD7B406}"/>
              </a:ext>
            </a:extLst>
          </p:cNvPr>
          <p:cNvSpPr/>
          <p:nvPr/>
        </p:nvSpPr>
        <p:spPr>
          <a:xfrm>
            <a:off x="222953" y="3798332"/>
            <a:ext cx="4640062" cy="2492990"/>
          </a:xfrm>
          <a:prstGeom prst="rect">
            <a:avLst/>
          </a:prstGeom>
        </p:spPr>
        <p:txBody>
          <a:bodyPr wrap="square">
            <a:spAutoFit/>
          </a:bodyPr>
          <a:lstStyle/>
          <a:p>
            <a:r>
              <a:rPr lang="it-IT" sz="1200" dirty="0">
                <a:solidFill>
                  <a:srgbClr val="000000"/>
                </a:solidFill>
                <a:latin typeface="Consolas,  Courier New"/>
              </a:rPr>
              <a:t>[</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type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startDate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"2019-11-17T23:00:00.000+0000"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endDate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"9999-12-30T23:00:00.000+0000"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shrtDc</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"Anniversary </a:t>
            </a:r>
            <a:r>
              <a:rPr lang="it-IT" sz="1200" dirty="0" err="1">
                <a:solidFill>
                  <a:srgbClr val="0451A5"/>
                </a:solidFill>
                <a:latin typeface="Consolas,  Courier New"/>
              </a:rPr>
              <a:t>Loan</a:t>
            </a:r>
            <a:r>
              <a:rPr lang="it-IT" sz="1200" dirty="0">
                <a:solidFill>
                  <a:srgbClr val="0451A5"/>
                </a:solidFill>
                <a:latin typeface="Consolas,  Courier New"/>
              </a:rPr>
              <a:t>"</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minTerm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1</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maxTerm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9</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usdIntRate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   2.65%"</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euroIntRate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   1.65%"</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a:t>
            </a:r>
          </a:p>
        </p:txBody>
      </p:sp>
      <p:sp>
        <p:nvSpPr>
          <p:cNvPr id="3" name="Segnaposto numero diapositiva 2">
            <a:extLst>
              <a:ext uri="{FF2B5EF4-FFF2-40B4-BE49-F238E27FC236}">
                <a16:creationId xmlns:a16="http://schemas.microsoft.com/office/drawing/2014/main" id="{7753B94B-7CA0-43DD-96F8-58170848A144}"/>
              </a:ext>
            </a:extLst>
          </p:cNvPr>
          <p:cNvSpPr>
            <a:spLocks noGrp="1"/>
          </p:cNvSpPr>
          <p:nvPr>
            <p:ph type="sldNum" sz="quarter" idx="12"/>
          </p:nvPr>
        </p:nvSpPr>
        <p:spPr/>
        <p:txBody>
          <a:bodyPr/>
          <a:lstStyle/>
          <a:p>
            <a:fld id="{B471838B-02BF-48BB-AF36-A942095BF0A8}" type="slidenum">
              <a:rPr lang="it-IT" smtClean="0"/>
              <a:t>17</a:t>
            </a:fld>
            <a:endParaRPr lang="it-IT"/>
          </a:p>
        </p:txBody>
      </p:sp>
      <p:sp>
        <p:nvSpPr>
          <p:cNvPr id="4" name="Rettangolo 3">
            <a:extLst>
              <a:ext uri="{FF2B5EF4-FFF2-40B4-BE49-F238E27FC236}">
                <a16:creationId xmlns:a16="http://schemas.microsoft.com/office/drawing/2014/main" id="{A6E3C759-E156-4FC9-94DA-DB135AE9F871}"/>
              </a:ext>
            </a:extLst>
          </p:cNvPr>
          <p:cNvSpPr/>
          <p:nvPr/>
        </p:nvSpPr>
        <p:spPr>
          <a:xfrm>
            <a:off x="8729292" y="78134"/>
            <a:ext cx="3425995" cy="369332"/>
          </a:xfrm>
          <a:prstGeom prst="rect">
            <a:avLst/>
          </a:prstGeom>
        </p:spPr>
        <p:txBody>
          <a:bodyPr wrap="square">
            <a:spAutoFit/>
          </a:bodyPr>
          <a:lstStyle/>
          <a:p>
            <a:pPr marL="742950" lvl="1" indent="-285750">
              <a:buFont typeface="Arial" panose="020B0604020202020204" pitchFamily="34" charset="0"/>
              <a:buChar char="•"/>
            </a:pPr>
            <a:r>
              <a:rPr lang="en-US" i="1" dirty="0">
                <a:solidFill>
                  <a:schemeClr val="accent2">
                    <a:lumMod val="75000"/>
                  </a:schemeClr>
                </a:solidFill>
              </a:rPr>
              <a:t>jasper report </a:t>
            </a:r>
            <a:r>
              <a:rPr lang="en-US" b="1" i="1" dirty="0" err="1">
                <a:solidFill>
                  <a:schemeClr val="accent2">
                    <a:lumMod val="75000"/>
                  </a:schemeClr>
                </a:solidFill>
              </a:rPr>
              <a:t>ratePol.jrxml</a:t>
            </a:r>
            <a:endParaRPr lang="it-IT" dirty="0">
              <a:solidFill>
                <a:schemeClr val="accent2">
                  <a:lumMod val="75000"/>
                </a:schemeClr>
              </a:solidFill>
            </a:endParaRPr>
          </a:p>
        </p:txBody>
      </p:sp>
      <p:cxnSp>
        <p:nvCxnSpPr>
          <p:cNvPr id="6" name="Connettore 2 5">
            <a:extLst>
              <a:ext uri="{FF2B5EF4-FFF2-40B4-BE49-F238E27FC236}">
                <a16:creationId xmlns:a16="http://schemas.microsoft.com/office/drawing/2014/main" id="{C944EE4E-4CB3-4F24-9A63-12C4A33D9DB7}"/>
              </a:ext>
            </a:extLst>
          </p:cNvPr>
          <p:cNvCxnSpPr/>
          <p:nvPr/>
        </p:nvCxnSpPr>
        <p:spPr>
          <a:xfrm flipH="1" flipV="1">
            <a:off x="11112759" y="447466"/>
            <a:ext cx="597159" cy="1241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742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4266E06-E255-43E5-A43C-57DB5707E8CE}"/>
              </a:ext>
            </a:extLst>
          </p:cNvPr>
          <p:cNvPicPr>
            <a:picLocks noChangeAspect="1"/>
          </p:cNvPicPr>
          <p:nvPr/>
        </p:nvPicPr>
        <p:blipFill>
          <a:blip r:embed="rId2"/>
          <a:stretch>
            <a:fillRect/>
          </a:stretch>
        </p:blipFill>
        <p:spPr>
          <a:xfrm>
            <a:off x="121027" y="1042600"/>
            <a:ext cx="2886075" cy="3333750"/>
          </a:xfrm>
          <a:prstGeom prst="rect">
            <a:avLst/>
          </a:prstGeom>
        </p:spPr>
      </p:pic>
      <p:sp>
        <p:nvSpPr>
          <p:cNvPr id="4" name="CasellaDiTesto 3">
            <a:extLst>
              <a:ext uri="{FF2B5EF4-FFF2-40B4-BE49-F238E27FC236}">
                <a16:creationId xmlns:a16="http://schemas.microsoft.com/office/drawing/2014/main" id="{B8A3661C-6F7B-4BD5-A6BE-BB76D93B186C}"/>
              </a:ext>
            </a:extLst>
          </p:cNvPr>
          <p:cNvSpPr txBox="1"/>
          <p:nvPr/>
        </p:nvSpPr>
        <p:spPr>
          <a:xfrm>
            <a:off x="106532" y="0"/>
            <a:ext cx="2779543" cy="923330"/>
          </a:xfrm>
          <a:prstGeom prst="rect">
            <a:avLst/>
          </a:prstGeom>
          <a:noFill/>
        </p:spPr>
        <p:txBody>
          <a:bodyPr wrap="square" rtlCol="0">
            <a:spAutoFit/>
          </a:bodyPr>
          <a:lstStyle/>
          <a:p>
            <a:r>
              <a:rPr lang="it-IT" dirty="0" err="1">
                <a:solidFill>
                  <a:schemeClr val="accent1"/>
                </a:solidFill>
              </a:rPr>
              <a:t>Load</a:t>
            </a:r>
            <a:r>
              <a:rPr lang="it-IT" dirty="0">
                <a:solidFill>
                  <a:schemeClr val="accent1"/>
                </a:solidFill>
              </a:rPr>
              <a:t> Account Data Menu</a:t>
            </a:r>
          </a:p>
          <a:p>
            <a:r>
              <a:rPr lang="it-IT" dirty="0"/>
              <a:t>GET /share/0019646</a:t>
            </a:r>
          </a:p>
          <a:p>
            <a:r>
              <a:rPr lang="it-IT" dirty="0"/>
              <a:t>GET /</a:t>
            </a:r>
            <a:r>
              <a:rPr lang="it-IT" dirty="0" err="1"/>
              <a:t>loan</a:t>
            </a:r>
            <a:r>
              <a:rPr lang="it-IT" dirty="0"/>
              <a:t>/0019646</a:t>
            </a:r>
            <a:endParaRPr lang="it-IT" sz="1400" dirty="0"/>
          </a:p>
        </p:txBody>
      </p:sp>
      <p:pic>
        <p:nvPicPr>
          <p:cNvPr id="5" name="Immagine 4">
            <a:extLst>
              <a:ext uri="{FF2B5EF4-FFF2-40B4-BE49-F238E27FC236}">
                <a16:creationId xmlns:a16="http://schemas.microsoft.com/office/drawing/2014/main" id="{4011E8C5-6447-4B47-851E-1952A18BDA34}"/>
              </a:ext>
            </a:extLst>
          </p:cNvPr>
          <p:cNvPicPr>
            <a:picLocks noChangeAspect="1"/>
          </p:cNvPicPr>
          <p:nvPr/>
        </p:nvPicPr>
        <p:blipFill>
          <a:blip r:embed="rId3"/>
          <a:stretch>
            <a:fillRect/>
          </a:stretch>
        </p:blipFill>
        <p:spPr>
          <a:xfrm>
            <a:off x="3685066" y="1451639"/>
            <a:ext cx="2486025" cy="5000625"/>
          </a:xfrm>
          <a:prstGeom prst="rect">
            <a:avLst/>
          </a:prstGeom>
        </p:spPr>
      </p:pic>
      <p:sp>
        <p:nvSpPr>
          <p:cNvPr id="8" name="Rettangolo 7">
            <a:extLst>
              <a:ext uri="{FF2B5EF4-FFF2-40B4-BE49-F238E27FC236}">
                <a16:creationId xmlns:a16="http://schemas.microsoft.com/office/drawing/2014/main" id="{CF1AFC4E-2368-450F-87BF-D7E313111486}"/>
              </a:ext>
            </a:extLst>
          </p:cNvPr>
          <p:cNvSpPr/>
          <p:nvPr/>
        </p:nvSpPr>
        <p:spPr>
          <a:xfrm>
            <a:off x="6862740" y="1451639"/>
            <a:ext cx="5146089" cy="4154984"/>
          </a:xfrm>
          <a:prstGeom prst="rect">
            <a:avLst/>
          </a:prstGeom>
        </p:spPr>
        <p:txBody>
          <a:bodyPr wrap="square">
            <a:spAutoFit/>
          </a:bodyPr>
          <a:lstStyle/>
          <a:p>
            <a:r>
              <a:rPr lang="it-IT" sz="1200" dirty="0">
                <a:solidFill>
                  <a:srgbClr val="000000"/>
                </a:solidFill>
                <a:latin typeface="Consolas,  Courier New"/>
              </a:rPr>
              <a:t>[</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loanNo</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95370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indxNo</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"0384362"</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ccyCd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"EUR"</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typeCd</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"OL"</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typeDesc</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t>
            </a:r>
            <a:r>
              <a:rPr lang="it-IT" sz="1200" dirty="0" err="1">
                <a:solidFill>
                  <a:srgbClr val="0451A5"/>
                </a:solidFill>
                <a:latin typeface="Consolas,  Courier New"/>
              </a:rPr>
              <a:t>Ordinary</a:t>
            </a:r>
            <a:r>
              <a:rPr lang="it-IT" sz="1200" dirty="0">
                <a:solidFill>
                  <a:srgbClr val="0451A5"/>
                </a:solidFill>
                <a:latin typeface="Consolas,  Courier New"/>
              </a:rPr>
              <a:t> </a:t>
            </a:r>
            <a:r>
              <a:rPr lang="it-IT" sz="1200" dirty="0" err="1">
                <a:solidFill>
                  <a:srgbClr val="0451A5"/>
                </a:solidFill>
                <a:latin typeface="Consolas,  Courier New"/>
              </a:rPr>
              <a:t>Loan</a:t>
            </a:r>
            <a:r>
              <a:rPr lang="it-IT" sz="1200" dirty="0">
                <a:solidFill>
                  <a:srgbClr val="0451A5"/>
                </a:solidFill>
                <a:latin typeface="Consolas,  Courier New"/>
              </a:rPr>
              <a:t>"</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originalAmnt</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"43.630,66"</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principalOs</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"42.766,44"</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fromDate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"01/2020"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toDate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"05/2025"</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instlmnt</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"777,71"</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term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65</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lnTitle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a:t>
            </a:r>
            <a:r>
              <a:rPr lang="it-IT" sz="1200" dirty="0" err="1">
                <a:solidFill>
                  <a:srgbClr val="0451A5"/>
                </a:solidFill>
                <a:latin typeface="Consolas,  Courier New"/>
              </a:rPr>
              <a:t>Loan</a:t>
            </a:r>
            <a:r>
              <a:rPr lang="it-IT" sz="1200" dirty="0">
                <a:solidFill>
                  <a:srgbClr val="0451A5"/>
                </a:solidFill>
                <a:latin typeface="Consolas,  Courier New"/>
              </a:rPr>
              <a:t> 95370"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sh</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"Y"</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lastValueDate</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"2020-01-28T23:00:00.000+0000"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acrdIntrst</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0.0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"rate"</a:t>
            </a:r>
            <a:r>
              <a:rPr lang="it-IT" sz="1200" dirty="0">
                <a:solidFill>
                  <a:srgbClr val="000000"/>
                </a:solidFill>
                <a:latin typeface="Consolas,  Courier New"/>
              </a:rPr>
              <a:t>: </a:t>
            </a:r>
            <a:r>
              <a:rPr lang="it-IT" sz="1200" dirty="0">
                <a:solidFill>
                  <a:srgbClr val="0451A5"/>
                </a:solidFill>
                <a:latin typeface="Consolas,  Courier New"/>
              </a:rPr>
              <a:t>"   5.50%"</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 ]</a:t>
            </a:r>
          </a:p>
        </p:txBody>
      </p:sp>
      <p:sp>
        <p:nvSpPr>
          <p:cNvPr id="9" name="CasellaDiTesto 8">
            <a:extLst>
              <a:ext uri="{FF2B5EF4-FFF2-40B4-BE49-F238E27FC236}">
                <a16:creationId xmlns:a16="http://schemas.microsoft.com/office/drawing/2014/main" id="{F2A91A34-F753-47C5-A386-A814F0ADE3CF}"/>
              </a:ext>
            </a:extLst>
          </p:cNvPr>
          <p:cNvSpPr txBox="1"/>
          <p:nvPr/>
        </p:nvSpPr>
        <p:spPr>
          <a:xfrm>
            <a:off x="3685066" y="1042600"/>
            <a:ext cx="1591554" cy="369332"/>
          </a:xfrm>
          <a:prstGeom prst="rect">
            <a:avLst/>
          </a:prstGeom>
          <a:noFill/>
        </p:spPr>
        <p:txBody>
          <a:bodyPr wrap="square" rtlCol="0">
            <a:spAutoFit/>
          </a:bodyPr>
          <a:lstStyle/>
          <a:p>
            <a:r>
              <a:rPr lang="it-IT" dirty="0"/>
              <a:t>OUT share</a:t>
            </a:r>
          </a:p>
        </p:txBody>
      </p:sp>
      <p:sp>
        <p:nvSpPr>
          <p:cNvPr id="10" name="CasellaDiTesto 9">
            <a:extLst>
              <a:ext uri="{FF2B5EF4-FFF2-40B4-BE49-F238E27FC236}">
                <a16:creationId xmlns:a16="http://schemas.microsoft.com/office/drawing/2014/main" id="{2B89034F-82D6-4B23-9C56-5D335120C4D9}"/>
              </a:ext>
            </a:extLst>
          </p:cNvPr>
          <p:cNvSpPr txBox="1"/>
          <p:nvPr/>
        </p:nvSpPr>
        <p:spPr>
          <a:xfrm>
            <a:off x="6817380" y="1042600"/>
            <a:ext cx="1591554" cy="369332"/>
          </a:xfrm>
          <a:prstGeom prst="rect">
            <a:avLst/>
          </a:prstGeom>
          <a:noFill/>
        </p:spPr>
        <p:txBody>
          <a:bodyPr wrap="square" rtlCol="0">
            <a:spAutoFit/>
          </a:bodyPr>
          <a:lstStyle/>
          <a:p>
            <a:r>
              <a:rPr lang="it-IT" dirty="0"/>
              <a:t>OUT </a:t>
            </a:r>
            <a:r>
              <a:rPr lang="it-IT" dirty="0" err="1"/>
              <a:t>loan</a:t>
            </a:r>
            <a:endParaRPr lang="it-IT" dirty="0"/>
          </a:p>
        </p:txBody>
      </p:sp>
      <p:sp>
        <p:nvSpPr>
          <p:cNvPr id="2" name="Segnaposto numero diapositiva 1">
            <a:extLst>
              <a:ext uri="{FF2B5EF4-FFF2-40B4-BE49-F238E27FC236}">
                <a16:creationId xmlns:a16="http://schemas.microsoft.com/office/drawing/2014/main" id="{405939B0-6677-4689-A021-503AF1DDBE3E}"/>
              </a:ext>
            </a:extLst>
          </p:cNvPr>
          <p:cNvSpPr>
            <a:spLocks noGrp="1"/>
          </p:cNvSpPr>
          <p:nvPr>
            <p:ph type="sldNum" sz="quarter" idx="12"/>
          </p:nvPr>
        </p:nvSpPr>
        <p:spPr/>
        <p:txBody>
          <a:bodyPr/>
          <a:lstStyle/>
          <a:p>
            <a:fld id="{B471838B-02BF-48BB-AF36-A942095BF0A8}" type="slidenum">
              <a:rPr lang="it-IT" smtClean="0"/>
              <a:t>18</a:t>
            </a:fld>
            <a:endParaRPr lang="it-IT"/>
          </a:p>
        </p:txBody>
      </p:sp>
    </p:spTree>
    <p:extLst>
      <p:ext uri="{BB962C8B-B14F-4D97-AF65-F5344CB8AC3E}">
        <p14:creationId xmlns:p14="http://schemas.microsoft.com/office/powerpoint/2010/main" val="1225141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3439CD8-3D91-4E80-AECA-7DBE1844C105}"/>
              </a:ext>
            </a:extLst>
          </p:cNvPr>
          <p:cNvPicPr>
            <a:picLocks noChangeAspect="1"/>
          </p:cNvPicPr>
          <p:nvPr/>
        </p:nvPicPr>
        <p:blipFill>
          <a:blip r:embed="rId2"/>
          <a:stretch>
            <a:fillRect/>
          </a:stretch>
        </p:blipFill>
        <p:spPr>
          <a:xfrm>
            <a:off x="348541" y="1200150"/>
            <a:ext cx="2857500" cy="2228850"/>
          </a:xfrm>
          <a:prstGeom prst="rect">
            <a:avLst/>
          </a:prstGeom>
        </p:spPr>
      </p:pic>
      <p:sp>
        <p:nvSpPr>
          <p:cNvPr id="3" name="CasellaDiTesto 2">
            <a:extLst>
              <a:ext uri="{FF2B5EF4-FFF2-40B4-BE49-F238E27FC236}">
                <a16:creationId xmlns:a16="http://schemas.microsoft.com/office/drawing/2014/main" id="{FF0359BC-CFF4-44EA-B667-920E5B1B434C}"/>
              </a:ext>
            </a:extLst>
          </p:cNvPr>
          <p:cNvSpPr txBox="1"/>
          <p:nvPr/>
        </p:nvSpPr>
        <p:spPr>
          <a:xfrm>
            <a:off x="106532" y="0"/>
            <a:ext cx="3170068" cy="646331"/>
          </a:xfrm>
          <a:prstGeom prst="rect">
            <a:avLst/>
          </a:prstGeom>
          <a:noFill/>
        </p:spPr>
        <p:txBody>
          <a:bodyPr wrap="square" rtlCol="0">
            <a:spAutoFit/>
          </a:bodyPr>
          <a:lstStyle/>
          <a:p>
            <a:r>
              <a:rPr lang="it-IT" dirty="0" err="1">
                <a:solidFill>
                  <a:schemeClr val="accent1"/>
                </a:solidFill>
              </a:rPr>
              <a:t>Load</a:t>
            </a:r>
            <a:r>
              <a:rPr lang="it-IT" dirty="0">
                <a:solidFill>
                  <a:schemeClr val="accent1"/>
                </a:solidFill>
              </a:rPr>
              <a:t> </a:t>
            </a:r>
            <a:r>
              <a:rPr lang="it-IT" dirty="0" err="1">
                <a:solidFill>
                  <a:schemeClr val="accent1"/>
                </a:solidFill>
              </a:rPr>
              <a:t>eStatements</a:t>
            </a:r>
            <a:r>
              <a:rPr lang="it-IT" dirty="0">
                <a:solidFill>
                  <a:schemeClr val="accent1"/>
                </a:solidFill>
              </a:rPr>
              <a:t> Menu</a:t>
            </a:r>
          </a:p>
          <a:p>
            <a:r>
              <a:rPr lang="it-IT" dirty="0"/>
              <a:t>GET /share/</a:t>
            </a:r>
            <a:r>
              <a:rPr lang="it-IT" dirty="0" err="1"/>
              <a:t>quarter</a:t>
            </a:r>
            <a:r>
              <a:rPr lang="it-IT" dirty="0"/>
              <a:t>/0019646</a:t>
            </a:r>
          </a:p>
        </p:txBody>
      </p:sp>
      <p:sp>
        <p:nvSpPr>
          <p:cNvPr id="4" name="Rettangolo 3">
            <a:extLst>
              <a:ext uri="{FF2B5EF4-FFF2-40B4-BE49-F238E27FC236}">
                <a16:creationId xmlns:a16="http://schemas.microsoft.com/office/drawing/2014/main" id="{42CDDB9F-DDF0-44DB-A5C5-88DD324F19D2}"/>
              </a:ext>
            </a:extLst>
          </p:cNvPr>
          <p:cNvSpPr/>
          <p:nvPr/>
        </p:nvSpPr>
        <p:spPr>
          <a:xfrm>
            <a:off x="4533900" y="972979"/>
            <a:ext cx="6096000" cy="4524315"/>
          </a:xfrm>
          <a:prstGeom prst="rect">
            <a:avLst/>
          </a:prstGeom>
        </p:spPr>
        <p:txBody>
          <a:bodyPr>
            <a:spAutoFit/>
          </a:bodyPr>
          <a:lstStyle/>
          <a:p>
            <a:r>
              <a:rPr lang="it-IT" sz="1200" dirty="0">
                <a:solidFill>
                  <a:srgbClr val="000000"/>
                </a:solidFill>
                <a:latin typeface="Consolas,  Courier New"/>
              </a:rPr>
              <a:t>[</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indexNumber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"0019646"</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202003</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quarterYear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"03"</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quarterDescription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"2020 1st"</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indexNumber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"0019646"</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201912</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quarterYear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"12"</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quarterDescription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 4th"</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indexNumber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"0019646"</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9885A"/>
                </a:solidFill>
                <a:latin typeface="Consolas,  Courier New"/>
              </a:rPr>
              <a:t>201909</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quarterYear</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quarterNum</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"09"</a:t>
            </a:r>
            <a:r>
              <a:rPr lang="it-IT" sz="1200" dirty="0">
                <a:solidFill>
                  <a:srgbClr val="000000"/>
                </a:solidFill>
                <a:latin typeface="Consolas,  Courier New"/>
              </a:rPr>
              <a:t>,</a:t>
            </a:r>
          </a:p>
          <a:p>
            <a:r>
              <a:rPr lang="it-IT" sz="1200" dirty="0">
                <a:solidFill>
                  <a:srgbClr val="000000"/>
                </a:solidFill>
                <a:latin typeface="Consolas,  Courier New"/>
              </a:rPr>
              <a:t>        </a:t>
            </a:r>
            <a:r>
              <a:rPr lang="it-IT" sz="1200" dirty="0">
                <a:solidFill>
                  <a:srgbClr val="A31515"/>
                </a:solidFill>
                <a:latin typeface="Consolas,  Courier New"/>
              </a:rPr>
              <a:t>"</a:t>
            </a:r>
            <a:r>
              <a:rPr lang="it-IT" sz="1200" dirty="0" err="1">
                <a:solidFill>
                  <a:srgbClr val="A31515"/>
                </a:solidFill>
                <a:latin typeface="Consolas,  Courier New"/>
              </a:rPr>
              <a:t>quarterDescription</a:t>
            </a:r>
            <a:r>
              <a:rPr lang="it-IT" sz="1200" dirty="0">
                <a:solidFill>
                  <a:srgbClr val="A31515"/>
                </a:solidFill>
                <a:latin typeface="Consolas,  Courier New"/>
              </a:rPr>
              <a:t>"</a:t>
            </a:r>
            <a:r>
              <a:rPr lang="it-IT" sz="1200" dirty="0">
                <a:solidFill>
                  <a:srgbClr val="000000"/>
                </a:solidFill>
                <a:latin typeface="Consolas,  Courier New"/>
              </a:rPr>
              <a:t>: </a:t>
            </a:r>
            <a:r>
              <a:rPr lang="it-IT" sz="1200" dirty="0">
                <a:solidFill>
                  <a:srgbClr val="0451A5"/>
                </a:solidFill>
                <a:latin typeface="Consolas,  Courier New"/>
              </a:rPr>
              <a:t>"2019 3rd"</a:t>
            </a:r>
            <a:endParaRPr lang="it-IT" sz="1200" dirty="0">
              <a:solidFill>
                <a:srgbClr val="000000"/>
              </a:solidFill>
              <a:latin typeface="Consolas,  Courier New"/>
            </a:endParaRPr>
          </a:p>
          <a:p>
            <a:r>
              <a:rPr lang="it-IT" sz="1200" dirty="0">
                <a:solidFill>
                  <a:srgbClr val="000000"/>
                </a:solidFill>
                <a:latin typeface="Consolas,  Courier New"/>
              </a:rPr>
              <a:t>    },</a:t>
            </a:r>
          </a:p>
          <a:p>
            <a:r>
              <a:rPr lang="it-IT" sz="1200" dirty="0">
                <a:solidFill>
                  <a:srgbClr val="000000"/>
                </a:solidFill>
                <a:latin typeface="Consolas,  Courier New"/>
              </a:rPr>
              <a:t>   ..</a:t>
            </a:r>
          </a:p>
          <a:p>
            <a:r>
              <a:rPr lang="it-IT" sz="1200" dirty="0">
                <a:solidFill>
                  <a:srgbClr val="000000"/>
                </a:solidFill>
                <a:latin typeface="Consolas,  Courier New"/>
              </a:rPr>
              <a:t>]</a:t>
            </a:r>
            <a:endParaRPr lang="it-IT" sz="1200" b="0" dirty="0">
              <a:solidFill>
                <a:srgbClr val="000000"/>
              </a:solidFill>
              <a:effectLst/>
              <a:latin typeface="Consolas,  Courier New"/>
            </a:endParaRPr>
          </a:p>
        </p:txBody>
      </p:sp>
      <p:sp>
        <p:nvSpPr>
          <p:cNvPr id="5" name="CasellaDiTesto 4">
            <a:extLst>
              <a:ext uri="{FF2B5EF4-FFF2-40B4-BE49-F238E27FC236}">
                <a16:creationId xmlns:a16="http://schemas.microsoft.com/office/drawing/2014/main" id="{2FECC9DC-1D4A-4042-9CC3-F83D855B9FB4}"/>
              </a:ext>
            </a:extLst>
          </p:cNvPr>
          <p:cNvSpPr txBox="1"/>
          <p:nvPr/>
        </p:nvSpPr>
        <p:spPr>
          <a:xfrm>
            <a:off x="4504446" y="724933"/>
            <a:ext cx="1591554" cy="369332"/>
          </a:xfrm>
          <a:prstGeom prst="rect">
            <a:avLst/>
          </a:prstGeom>
          <a:noFill/>
        </p:spPr>
        <p:txBody>
          <a:bodyPr wrap="square" rtlCol="0">
            <a:spAutoFit/>
          </a:bodyPr>
          <a:lstStyle/>
          <a:p>
            <a:r>
              <a:rPr lang="it-IT" dirty="0"/>
              <a:t>OUT </a:t>
            </a:r>
          </a:p>
        </p:txBody>
      </p:sp>
      <p:sp>
        <p:nvSpPr>
          <p:cNvPr id="6" name="Rettangolo 5">
            <a:extLst>
              <a:ext uri="{FF2B5EF4-FFF2-40B4-BE49-F238E27FC236}">
                <a16:creationId xmlns:a16="http://schemas.microsoft.com/office/drawing/2014/main" id="{71A7D08A-3E7B-4188-B517-BF5AB7E7C0F9}"/>
              </a:ext>
            </a:extLst>
          </p:cNvPr>
          <p:cNvSpPr/>
          <p:nvPr/>
        </p:nvSpPr>
        <p:spPr>
          <a:xfrm>
            <a:off x="108289" y="5653395"/>
            <a:ext cx="4852109" cy="584775"/>
          </a:xfrm>
          <a:prstGeom prst="rect">
            <a:avLst/>
          </a:prstGeom>
          <a:ln>
            <a:solidFill>
              <a:schemeClr val="accent3"/>
            </a:solidFill>
          </a:ln>
        </p:spPr>
        <p:txBody>
          <a:bodyPr wrap="square">
            <a:spAutoFit/>
          </a:bodyPr>
          <a:lstStyle/>
          <a:p>
            <a:r>
              <a:rPr lang="en-US" sz="1600" i="1">
                <a:solidFill>
                  <a:schemeClr val="bg1">
                    <a:lumMod val="50000"/>
                  </a:schemeClr>
                </a:solidFill>
              </a:rPr>
              <a:t>NOTE: Annual Share is visible if there is at least one quarte available and it is always related to currentYear-1</a:t>
            </a:r>
            <a:endParaRPr lang="it-IT" sz="1600" i="1" dirty="0">
              <a:solidFill>
                <a:schemeClr val="bg1">
                  <a:lumMod val="50000"/>
                </a:schemeClr>
              </a:solidFill>
            </a:endParaRPr>
          </a:p>
        </p:txBody>
      </p:sp>
      <p:sp>
        <p:nvSpPr>
          <p:cNvPr id="7" name="Segnaposto numero diapositiva 6">
            <a:extLst>
              <a:ext uri="{FF2B5EF4-FFF2-40B4-BE49-F238E27FC236}">
                <a16:creationId xmlns:a16="http://schemas.microsoft.com/office/drawing/2014/main" id="{A2188901-6215-4751-941B-010ABC7EE919}"/>
              </a:ext>
            </a:extLst>
          </p:cNvPr>
          <p:cNvSpPr>
            <a:spLocks noGrp="1"/>
          </p:cNvSpPr>
          <p:nvPr>
            <p:ph type="sldNum" sz="quarter" idx="12"/>
          </p:nvPr>
        </p:nvSpPr>
        <p:spPr/>
        <p:txBody>
          <a:bodyPr/>
          <a:lstStyle/>
          <a:p>
            <a:fld id="{B471838B-02BF-48BB-AF36-A942095BF0A8}" type="slidenum">
              <a:rPr lang="it-IT" smtClean="0"/>
              <a:t>19</a:t>
            </a:fld>
            <a:endParaRPr lang="it-IT"/>
          </a:p>
        </p:txBody>
      </p:sp>
      <p:sp>
        <p:nvSpPr>
          <p:cNvPr id="8" name="Rettangolo 7">
            <a:extLst>
              <a:ext uri="{FF2B5EF4-FFF2-40B4-BE49-F238E27FC236}">
                <a16:creationId xmlns:a16="http://schemas.microsoft.com/office/drawing/2014/main" id="{2D746093-083D-4590-9745-29AF2048C51E}"/>
              </a:ext>
            </a:extLst>
          </p:cNvPr>
          <p:cNvSpPr/>
          <p:nvPr/>
        </p:nvSpPr>
        <p:spPr>
          <a:xfrm>
            <a:off x="3834882" y="140158"/>
            <a:ext cx="7995957" cy="584775"/>
          </a:xfrm>
          <a:prstGeom prst="rect">
            <a:avLst/>
          </a:prstGeom>
          <a:ln>
            <a:solidFill>
              <a:schemeClr val="accent3"/>
            </a:solidFill>
          </a:ln>
        </p:spPr>
        <p:txBody>
          <a:bodyPr wrap="square">
            <a:spAutoFit/>
          </a:bodyPr>
          <a:lstStyle/>
          <a:p>
            <a:pPr marL="285750" indent="-285750">
              <a:buFont typeface="Arial" panose="020B0604020202020204" pitchFamily="34" charset="0"/>
              <a:buChar char="•"/>
            </a:pPr>
            <a:r>
              <a:rPr lang="en-US" sz="1600" i="1" dirty="0">
                <a:solidFill>
                  <a:schemeClr val="accent2">
                    <a:lumMod val="75000"/>
                  </a:schemeClr>
                </a:solidFill>
              </a:rPr>
              <a:t>jasper report </a:t>
            </a:r>
            <a:r>
              <a:rPr lang="en-US" sz="1600" b="1" i="1" dirty="0" err="1">
                <a:solidFill>
                  <a:schemeClr val="accent2">
                    <a:lumMod val="75000"/>
                  </a:schemeClr>
                </a:solidFill>
              </a:rPr>
              <a:t>eStatement.jrxml</a:t>
            </a:r>
            <a:r>
              <a:rPr lang="en-US" sz="1600" b="1" i="1" dirty="0">
                <a:solidFill>
                  <a:schemeClr val="accent2">
                    <a:lumMod val="75000"/>
                  </a:schemeClr>
                </a:solidFill>
              </a:rPr>
              <a:t> (params: </a:t>
            </a:r>
            <a:r>
              <a:rPr lang="it-IT" sz="1600" dirty="0" err="1">
                <a:solidFill>
                  <a:schemeClr val="accent2">
                    <a:lumMod val="75000"/>
                  </a:schemeClr>
                </a:solidFill>
              </a:rPr>
              <a:t>pPerdDate</a:t>
            </a:r>
            <a:r>
              <a:rPr lang="it-IT" sz="1600" dirty="0">
                <a:solidFill>
                  <a:schemeClr val="accent2">
                    <a:lumMod val="75000"/>
                  </a:schemeClr>
                </a:solidFill>
              </a:rPr>
              <a:t>, </a:t>
            </a:r>
            <a:r>
              <a:rPr lang="it-IT" sz="1600" dirty="0" err="1">
                <a:solidFill>
                  <a:schemeClr val="accent2">
                    <a:lumMod val="75000"/>
                  </a:schemeClr>
                </a:solidFill>
              </a:rPr>
              <a:t>pIndexNo</a:t>
            </a:r>
            <a:r>
              <a:rPr lang="it-IT" sz="1600" dirty="0">
                <a:solidFill>
                  <a:schemeClr val="accent2">
                    <a:lumMod val="75000"/>
                  </a:schemeClr>
                </a:solidFill>
              </a:rPr>
              <a:t>);</a:t>
            </a:r>
          </a:p>
          <a:p>
            <a:pPr marL="285750" indent="-285750">
              <a:buFont typeface="Arial" panose="020B0604020202020204" pitchFamily="34" charset="0"/>
              <a:buChar char="•"/>
            </a:pPr>
            <a:r>
              <a:rPr lang="en-US" sz="1600" i="1" dirty="0">
                <a:solidFill>
                  <a:schemeClr val="accent2">
                    <a:lumMod val="75000"/>
                  </a:schemeClr>
                </a:solidFill>
              </a:rPr>
              <a:t>jasper report </a:t>
            </a:r>
            <a:r>
              <a:rPr lang="en-US" sz="1600" b="1" i="1" dirty="0" err="1">
                <a:solidFill>
                  <a:schemeClr val="accent2">
                    <a:lumMod val="75000"/>
                  </a:schemeClr>
                </a:solidFill>
              </a:rPr>
              <a:t>annualInterestStatement.jrxml</a:t>
            </a:r>
            <a:r>
              <a:rPr lang="en-US" sz="1600" b="1" i="1" dirty="0">
                <a:solidFill>
                  <a:schemeClr val="accent2">
                    <a:lumMod val="75000"/>
                  </a:schemeClr>
                </a:solidFill>
              </a:rPr>
              <a:t> (params: </a:t>
            </a:r>
            <a:r>
              <a:rPr lang="it-IT" sz="1600" dirty="0" err="1">
                <a:solidFill>
                  <a:schemeClr val="accent2">
                    <a:lumMod val="75000"/>
                  </a:schemeClr>
                </a:solidFill>
              </a:rPr>
              <a:t>pPerdDate</a:t>
            </a:r>
            <a:r>
              <a:rPr lang="it-IT" sz="1600" dirty="0">
                <a:solidFill>
                  <a:schemeClr val="accent2">
                    <a:lumMod val="75000"/>
                  </a:schemeClr>
                </a:solidFill>
              </a:rPr>
              <a:t>, </a:t>
            </a:r>
            <a:r>
              <a:rPr lang="it-IT" sz="1600" dirty="0" err="1">
                <a:solidFill>
                  <a:schemeClr val="accent2">
                    <a:lumMod val="75000"/>
                  </a:schemeClr>
                </a:solidFill>
              </a:rPr>
              <a:t>pIndexNo</a:t>
            </a:r>
            <a:r>
              <a:rPr lang="it-IT" sz="1600" dirty="0">
                <a:solidFill>
                  <a:schemeClr val="accent2">
                    <a:lumMod val="75000"/>
                  </a:schemeClr>
                </a:solidFill>
              </a:rPr>
              <a:t>);</a:t>
            </a:r>
          </a:p>
        </p:txBody>
      </p:sp>
      <p:cxnSp>
        <p:nvCxnSpPr>
          <p:cNvPr id="10" name="Connettore 2 9">
            <a:extLst>
              <a:ext uri="{FF2B5EF4-FFF2-40B4-BE49-F238E27FC236}">
                <a16:creationId xmlns:a16="http://schemas.microsoft.com/office/drawing/2014/main" id="{D57E13E1-95C6-46FF-B51F-197C9AE9E3B0}"/>
              </a:ext>
            </a:extLst>
          </p:cNvPr>
          <p:cNvCxnSpPr>
            <a:cxnSpLocks/>
          </p:cNvCxnSpPr>
          <p:nvPr/>
        </p:nvCxnSpPr>
        <p:spPr>
          <a:xfrm flipV="1">
            <a:off x="2015412" y="307910"/>
            <a:ext cx="1922106" cy="1324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C7E6DE5C-FC91-41A1-95AF-40DC5DA23F30}"/>
              </a:ext>
            </a:extLst>
          </p:cNvPr>
          <p:cNvCxnSpPr/>
          <p:nvPr/>
        </p:nvCxnSpPr>
        <p:spPr>
          <a:xfrm flipV="1">
            <a:off x="2509935" y="619830"/>
            <a:ext cx="1427583" cy="2421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41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B744A7AE-C913-4FDB-9CF3-2F1A095A571B}"/>
              </a:ext>
            </a:extLst>
          </p:cNvPr>
          <p:cNvSpPr txBox="1"/>
          <p:nvPr/>
        </p:nvSpPr>
        <p:spPr>
          <a:xfrm>
            <a:off x="383220" y="3091021"/>
            <a:ext cx="3676737" cy="3262432"/>
          </a:xfrm>
          <a:prstGeom prst="rect">
            <a:avLst/>
          </a:prstGeom>
          <a:noFill/>
          <a:ln w="19050">
            <a:solidFill>
              <a:schemeClr val="accent1"/>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hlinkClick r:id="rId2" action="ppaction://hlinksldjump"/>
              </a:rPr>
              <a:t>account-service</a:t>
            </a:r>
            <a:endParaRPr lang="en-US" b="1" kern="0" dirty="0">
              <a:solidFill>
                <a:srgbClr val="2F5496"/>
              </a:solidFill>
              <a:latin typeface="Calibri Light" panose="020F0302020204030204" pitchFamily="34" charset="0"/>
              <a:cs typeface="Times New Roman" panose="02020603050405020304" pitchFamily="18" charset="0"/>
            </a:endParaRPr>
          </a:p>
          <a:p>
            <a:r>
              <a:rPr lang="it-IT" sz="1600" spc="75" dirty="0">
                <a:solidFill>
                  <a:srgbClr val="5A5A5A"/>
                </a:solidFill>
                <a:latin typeface="Calibri" panose="020F0502020204030204" pitchFamily="34" charset="0"/>
                <a:cs typeface="Times New Roman" panose="02020603050405020304" pitchFamily="18" charset="0"/>
              </a:rPr>
              <a:t>- Account REST Controller</a:t>
            </a:r>
          </a:p>
          <a:p>
            <a:r>
              <a:rPr lang="it-IT" sz="1200" dirty="0"/>
              <a:t>GET /account/{id}</a:t>
            </a:r>
          </a:p>
          <a:p>
            <a:r>
              <a:rPr lang="it-IT" sz="1200" dirty="0"/>
              <a:t>GET /account/</a:t>
            </a:r>
            <a:r>
              <a:rPr lang="it-IT" sz="1200" dirty="0" err="1"/>
              <a:t>active</a:t>
            </a:r>
            <a:r>
              <a:rPr lang="it-IT" sz="1200" dirty="0"/>
              <a:t>/{id}</a:t>
            </a:r>
          </a:p>
          <a:p>
            <a:r>
              <a:rPr lang="it-IT" sz="1200" dirty="0"/>
              <a:t>GET /account/</a:t>
            </a:r>
            <a:r>
              <a:rPr lang="it-IT" sz="1200" dirty="0" err="1"/>
              <a:t>deleted</a:t>
            </a:r>
            <a:r>
              <a:rPr lang="it-IT" sz="1200" dirty="0"/>
              <a:t>/{id}</a:t>
            </a:r>
          </a:p>
          <a:p>
            <a:r>
              <a:rPr lang="it-IT" sz="1200" dirty="0"/>
              <a:t>GET /account/</a:t>
            </a:r>
            <a:r>
              <a:rPr lang="it-IT" sz="1200" dirty="0" err="1"/>
              <a:t>rejected</a:t>
            </a:r>
            <a:r>
              <a:rPr lang="it-IT" sz="1200" dirty="0"/>
              <a:t>/{id}</a:t>
            </a:r>
          </a:p>
          <a:p>
            <a:r>
              <a:rPr lang="it-IT" sz="1200" dirty="0"/>
              <a:t>POST /account</a:t>
            </a:r>
          </a:p>
          <a:p>
            <a:r>
              <a:rPr lang="it-IT" sz="1200" dirty="0"/>
              <a:t>PUT /account/</a:t>
            </a:r>
            <a:r>
              <a:rPr lang="it-IT" sz="1200" dirty="0" err="1"/>
              <a:t>close</a:t>
            </a:r>
            <a:r>
              <a:rPr lang="it-IT" sz="1200" dirty="0"/>
              <a:t>/{id}</a:t>
            </a:r>
          </a:p>
          <a:p>
            <a:r>
              <a:rPr lang="it-IT" sz="1200" dirty="0"/>
              <a:t>PUT /account/ {id}</a:t>
            </a:r>
          </a:p>
          <a:p>
            <a:r>
              <a:rPr lang="it-IT" sz="1200" dirty="0"/>
              <a:t>DELETE /account/{id}</a:t>
            </a:r>
          </a:p>
          <a:p>
            <a:endParaRPr lang="it-IT" sz="1200" dirty="0"/>
          </a:p>
          <a:p>
            <a:r>
              <a:rPr lang="it-IT" sz="1600" spc="75" dirty="0">
                <a:solidFill>
                  <a:srgbClr val="5A5A5A"/>
                </a:solidFill>
                <a:latin typeface="Calibri" panose="020F0502020204030204" pitchFamily="34" charset="0"/>
                <a:cs typeface="Times New Roman" panose="02020603050405020304" pitchFamily="18" charset="0"/>
              </a:rPr>
              <a:t>- </a:t>
            </a:r>
            <a:r>
              <a:rPr lang="it-IT" sz="1600" spc="75" dirty="0" err="1">
                <a:solidFill>
                  <a:srgbClr val="5A5A5A"/>
                </a:solidFill>
                <a:latin typeface="Calibri" panose="020F0502020204030204" pitchFamily="34" charset="0"/>
                <a:cs typeface="Times New Roman" panose="02020603050405020304" pitchFamily="18" charset="0"/>
              </a:rPr>
              <a:t>Withdrawal</a:t>
            </a:r>
            <a:r>
              <a:rPr lang="it-IT" sz="1600" spc="75" dirty="0">
                <a:solidFill>
                  <a:srgbClr val="5A5A5A"/>
                </a:solidFill>
                <a:latin typeface="Calibri" panose="020F0502020204030204" pitchFamily="34" charset="0"/>
                <a:cs typeface="Times New Roman" panose="02020603050405020304" pitchFamily="18" charset="0"/>
              </a:rPr>
              <a:t> REST Controller</a:t>
            </a:r>
          </a:p>
          <a:p>
            <a:r>
              <a:rPr lang="it-IT" sz="1200" dirty="0"/>
              <a:t>POST /</a:t>
            </a:r>
            <a:r>
              <a:rPr lang="it-IT" sz="1200" dirty="0" err="1"/>
              <a:t>withdrawal</a:t>
            </a:r>
            <a:r>
              <a:rPr lang="it-IT" sz="1200" dirty="0"/>
              <a:t>/</a:t>
            </a:r>
            <a:r>
              <a:rPr lang="it-IT" sz="1200" dirty="0" err="1"/>
              <a:t>checkFundMovement</a:t>
            </a:r>
            <a:endParaRPr lang="it-IT" sz="1200" dirty="0"/>
          </a:p>
          <a:p>
            <a:r>
              <a:rPr lang="it-IT" sz="1200" dirty="0"/>
              <a:t>POST /</a:t>
            </a:r>
            <a:r>
              <a:rPr lang="it-IT" sz="1200" dirty="0" err="1"/>
              <a:t>withdrawal</a:t>
            </a:r>
            <a:r>
              <a:rPr lang="it-IT" sz="1200" dirty="0"/>
              <a:t>/check</a:t>
            </a:r>
          </a:p>
          <a:p>
            <a:r>
              <a:rPr lang="it-IT" sz="1200" dirty="0"/>
              <a:t>POST /</a:t>
            </a:r>
            <a:r>
              <a:rPr lang="it-IT" sz="1200" dirty="0" err="1"/>
              <a:t>withdrawal</a:t>
            </a:r>
            <a:r>
              <a:rPr lang="it-IT" sz="1200" dirty="0"/>
              <a:t>/</a:t>
            </a:r>
            <a:r>
              <a:rPr lang="it-IT" sz="1200" dirty="0" err="1"/>
              <a:t>withdraw</a:t>
            </a:r>
            <a:endParaRPr lang="it-IT" sz="1200" dirty="0"/>
          </a:p>
          <a:p>
            <a:r>
              <a:rPr lang="it-IT" sz="1200" dirty="0"/>
              <a:t>GET /</a:t>
            </a:r>
            <a:r>
              <a:rPr lang="it-IT" sz="1200" dirty="0" err="1"/>
              <a:t>withdrawal</a:t>
            </a:r>
            <a:r>
              <a:rPr lang="it-IT" sz="1200" dirty="0"/>
              <a:t>/history/{id}</a:t>
            </a:r>
          </a:p>
        </p:txBody>
      </p:sp>
      <p:sp>
        <p:nvSpPr>
          <p:cNvPr id="12" name="CasellaDiTesto 11">
            <a:extLst>
              <a:ext uri="{FF2B5EF4-FFF2-40B4-BE49-F238E27FC236}">
                <a16:creationId xmlns:a16="http://schemas.microsoft.com/office/drawing/2014/main" id="{D841F93F-D6DF-4099-9E48-386153731B9C}"/>
              </a:ext>
            </a:extLst>
          </p:cNvPr>
          <p:cNvSpPr txBox="1"/>
          <p:nvPr/>
        </p:nvSpPr>
        <p:spPr>
          <a:xfrm>
            <a:off x="383220" y="257137"/>
            <a:ext cx="3676736" cy="2400657"/>
          </a:xfrm>
          <a:prstGeom prst="rect">
            <a:avLst/>
          </a:prstGeom>
          <a:noFill/>
          <a:ln w="19050">
            <a:solidFill>
              <a:schemeClr val="accent1"/>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hlinkClick r:id="rId3" action="ppaction://hlinksldjump"/>
              </a:rPr>
              <a:t>user-service</a:t>
            </a:r>
            <a:endParaRPr lang="it-IT" sz="1400" dirty="0"/>
          </a:p>
          <a:p>
            <a:r>
              <a:rPr lang="it-IT" sz="1400" dirty="0"/>
              <a:t> </a:t>
            </a:r>
            <a:r>
              <a:rPr lang="it-IT" sz="1600" dirty="0"/>
              <a:t>- </a:t>
            </a:r>
            <a:r>
              <a:rPr lang="it-IT" sz="1600" spc="75" dirty="0">
                <a:solidFill>
                  <a:srgbClr val="5A5A5A"/>
                </a:solidFill>
                <a:latin typeface="Calibri" panose="020F0502020204030204" pitchFamily="34" charset="0"/>
                <a:cs typeface="Times New Roman" panose="02020603050405020304" pitchFamily="18" charset="0"/>
              </a:rPr>
              <a:t>User REST Controller  </a:t>
            </a:r>
          </a:p>
          <a:p>
            <a:pPr lvl="0">
              <a:defRPr/>
            </a:pPr>
            <a:r>
              <a:rPr lang="it-IT" sz="1200" dirty="0"/>
              <a:t>POST /user/</a:t>
            </a:r>
            <a:r>
              <a:rPr lang="it-IT" sz="1200" dirty="0" err="1"/>
              <a:t>checkLogin</a:t>
            </a:r>
            <a:endParaRPr lang="it-IT" sz="1200" dirty="0"/>
          </a:p>
          <a:p>
            <a:pPr lvl="0">
              <a:defRPr/>
            </a:pPr>
            <a:r>
              <a:rPr lang="it-IT" sz="1200" dirty="0"/>
              <a:t>POST /user/</a:t>
            </a:r>
            <a:r>
              <a:rPr lang="it-IT" sz="1200" dirty="0" err="1"/>
              <a:t>checkForgotPassword</a:t>
            </a:r>
            <a:endParaRPr lang="it-IT" sz="1200" dirty="0"/>
          </a:p>
          <a:p>
            <a:pPr lvl="0">
              <a:defRPr/>
            </a:pPr>
            <a:r>
              <a:rPr lang="it-IT" sz="1200" dirty="0"/>
              <a:t>PUT   /user/{id}</a:t>
            </a:r>
          </a:p>
          <a:p>
            <a:endParaRPr lang="it-IT" sz="1200" dirty="0"/>
          </a:p>
          <a:p>
            <a:r>
              <a:rPr lang="it-IT" sz="1600" spc="75" dirty="0">
                <a:solidFill>
                  <a:srgbClr val="5A5A5A"/>
                </a:solidFill>
                <a:latin typeface="Calibri" panose="020F0502020204030204" pitchFamily="34" charset="0"/>
                <a:cs typeface="Times New Roman" panose="02020603050405020304" pitchFamily="18" charset="0"/>
              </a:rPr>
              <a:t>- </a:t>
            </a:r>
            <a:r>
              <a:rPr lang="it-IT" sz="1600" spc="75" dirty="0" err="1">
                <a:solidFill>
                  <a:srgbClr val="5A5A5A"/>
                </a:solidFill>
                <a:latin typeface="Calibri" panose="020F0502020204030204" pitchFamily="34" charset="0"/>
                <a:cs typeface="Times New Roman" panose="02020603050405020304" pitchFamily="18" charset="0"/>
              </a:rPr>
              <a:t>Request</a:t>
            </a:r>
            <a:r>
              <a:rPr lang="it-IT" sz="1600" spc="75" dirty="0">
                <a:solidFill>
                  <a:srgbClr val="5A5A5A"/>
                </a:solidFill>
                <a:latin typeface="Calibri" panose="020F0502020204030204" pitchFamily="34" charset="0"/>
                <a:cs typeface="Times New Roman" panose="02020603050405020304" pitchFamily="18" charset="0"/>
              </a:rPr>
              <a:t> REST Controller</a:t>
            </a:r>
          </a:p>
          <a:p>
            <a:pPr lvl="0">
              <a:defRPr/>
            </a:pPr>
            <a:r>
              <a:rPr lang="en-US" sz="1200" dirty="0">
                <a:solidFill>
                  <a:schemeClr val="dk1"/>
                </a:solidFill>
              </a:rPr>
              <a:t>POST /request/</a:t>
            </a:r>
            <a:r>
              <a:rPr lang="en-US" sz="1200" dirty="0" err="1">
                <a:solidFill>
                  <a:schemeClr val="dk1"/>
                </a:solidFill>
              </a:rPr>
              <a:t>checkStatus</a:t>
            </a:r>
            <a:endParaRPr lang="it-IT" sz="1200" dirty="0">
              <a:solidFill>
                <a:schemeClr val="dk1"/>
              </a:solidFill>
            </a:endParaRPr>
          </a:p>
          <a:p>
            <a:pPr lvl="0">
              <a:defRPr/>
            </a:pPr>
            <a:r>
              <a:rPr lang="it-IT" sz="1200" dirty="0"/>
              <a:t>POST /</a:t>
            </a:r>
            <a:r>
              <a:rPr lang="it-IT" sz="1200" dirty="0" err="1"/>
              <a:t>request</a:t>
            </a:r>
            <a:endParaRPr lang="it-IT" sz="1200" dirty="0"/>
          </a:p>
          <a:p>
            <a:pPr lvl="0">
              <a:defRPr/>
            </a:pPr>
            <a:r>
              <a:rPr lang="en-US" sz="1200" dirty="0">
                <a:solidFill>
                  <a:schemeClr val="dk1"/>
                </a:solidFill>
              </a:rPr>
              <a:t>POST /request/validation</a:t>
            </a:r>
            <a:endParaRPr lang="it-IT" sz="1200" dirty="0"/>
          </a:p>
          <a:p>
            <a:endParaRPr lang="en-US" sz="1200" dirty="0"/>
          </a:p>
        </p:txBody>
      </p:sp>
      <p:sp>
        <p:nvSpPr>
          <p:cNvPr id="14" name="CasellaDiTesto 13">
            <a:extLst>
              <a:ext uri="{FF2B5EF4-FFF2-40B4-BE49-F238E27FC236}">
                <a16:creationId xmlns:a16="http://schemas.microsoft.com/office/drawing/2014/main" id="{37CCC2AE-ED3E-453A-919D-DF59D7542EE5}"/>
              </a:ext>
            </a:extLst>
          </p:cNvPr>
          <p:cNvSpPr txBox="1"/>
          <p:nvPr/>
        </p:nvSpPr>
        <p:spPr>
          <a:xfrm>
            <a:off x="4436961" y="283318"/>
            <a:ext cx="3402516" cy="3508653"/>
          </a:xfrm>
          <a:prstGeom prst="rect">
            <a:avLst/>
          </a:prstGeom>
          <a:noFill/>
          <a:ln w="19050">
            <a:solidFill>
              <a:schemeClr val="accent1"/>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hlinkClick r:id="rId4" action="ppaction://hlinksldjump"/>
              </a:rPr>
              <a:t>share-service</a:t>
            </a:r>
            <a:endParaRPr lang="it-IT" dirty="0"/>
          </a:p>
          <a:p>
            <a:r>
              <a:rPr lang="it-IT" sz="1600" spc="75" dirty="0">
                <a:solidFill>
                  <a:srgbClr val="5A5A5A"/>
                </a:solidFill>
                <a:latin typeface="Calibri" panose="020F0502020204030204" pitchFamily="34" charset="0"/>
                <a:cs typeface="Times New Roman" panose="02020603050405020304" pitchFamily="18" charset="0"/>
              </a:rPr>
              <a:t>- Share REST Controller</a:t>
            </a:r>
          </a:p>
          <a:p>
            <a:r>
              <a:rPr lang="it-IT" sz="1200" dirty="0"/>
              <a:t>GET /share/</a:t>
            </a:r>
            <a:r>
              <a:rPr lang="it-IT" sz="1200" dirty="0" err="1"/>
              <a:t>divRate</a:t>
            </a:r>
            <a:endParaRPr lang="it-IT" sz="1200" dirty="0"/>
          </a:p>
          <a:p>
            <a:r>
              <a:rPr lang="it-IT" sz="1200" dirty="0"/>
              <a:t>GET /share/{id}</a:t>
            </a:r>
          </a:p>
          <a:p>
            <a:r>
              <a:rPr lang="it-IT" sz="1200" dirty="0"/>
              <a:t>GET /share/account/{id}</a:t>
            </a:r>
          </a:p>
          <a:p>
            <a:r>
              <a:rPr lang="it-IT" sz="1200" dirty="0"/>
              <a:t>GET /share/</a:t>
            </a:r>
            <a:r>
              <a:rPr lang="it-IT" sz="1200" dirty="0" err="1"/>
              <a:t>quarter</a:t>
            </a:r>
            <a:r>
              <a:rPr lang="it-IT" sz="1200" dirty="0"/>
              <a:t>/{id}</a:t>
            </a:r>
          </a:p>
          <a:p>
            <a:r>
              <a:rPr lang="it-IT" sz="1200" dirty="0"/>
              <a:t>GET /share/</a:t>
            </a:r>
            <a:r>
              <a:rPr lang="it-IT" sz="1200" dirty="0" err="1"/>
              <a:t>wdl</a:t>
            </a:r>
            <a:r>
              <a:rPr lang="it-IT" sz="1200" dirty="0"/>
              <a:t>/{id}</a:t>
            </a:r>
          </a:p>
          <a:p>
            <a:r>
              <a:rPr lang="it-IT" sz="1200" dirty="0"/>
              <a:t>POST /share/</a:t>
            </a:r>
            <a:r>
              <a:rPr lang="it-IT" sz="1200" dirty="0" err="1"/>
              <a:t>movements</a:t>
            </a:r>
            <a:endParaRPr lang="it-IT" sz="1200" dirty="0"/>
          </a:p>
          <a:p>
            <a:pPr marL="285750" indent="-285750">
              <a:buFontTx/>
              <a:buChar char="-"/>
            </a:pPr>
            <a:endParaRPr lang="it-IT" sz="1600" spc="75" dirty="0">
              <a:solidFill>
                <a:srgbClr val="5A5A5A"/>
              </a:solidFill>
              <a:latin typeface="Calibri" panose="020F0502020204030204" pitchFamily="34" charset="0"/>
              <a:cs typeface="Times New Roman" panose="02020603050405020304" pitchFamily="18" charset="0"/>
            </a:endParaRPr>
          </a:p>
          <a:p>
            <a:r>
              <a:rPr lang="it-IT" sz="1600" spc="75" dirty="0">
                <a:solidFill>
                  <a:srgbClr val="5A5A5A"/>
                </a:solidFill>
                <a:latin typeface="Calibri" panose="020F0502020204030204" pitchFamily="34" charset="0"/>
                <a:cs typeface="Times New Roman" panose="02020603050405020304" pitchFamily="18" charset="0"/>
              </a:rPr>
              <a:t>- Recovery REST Controller</a:t>
            </a:r>
          </a:p>
          <a:p>
            <a:r>
              <a:rPr lang="it-IT" sz="1200" dirty="0"/>
              <a:t>GET /recovery/{id}</a:t>
            </a:r>
          </a:p>
          <a:p>
            <a:r>
              <a:rPr lang="it-IT" sz="1200" dirty="0"/>
              <a:t>GET /recovery/</a:t>
            </a:r>
            <a:r>
              <a:rPr lang="it-IT" sz="1200" dirty="0" err="1"/>
              <a:t>startDate</a:t>
            </a:r>
            <a:r>
              <a:rPr lang="it-IT" sz="1200" dirty="0"/>
              <a:t>/{id}</a:t>
            </a:r>
          </a:p>
          <a:p>
            <a:r>
              <a:rPr lang="it-IT" sz="1200" dirty="0"/>
              <a:t>GET /recovery/</a:t>
            </a:r>
            <a:r>
              <a:rPr lang="it-IT" sz="1200" dirty="0" err="1"/>
              <a:t>modStartDate</a:t>
            </a:r>
            <a:r>
              <a:rPr lang="it-IT" sz="1200" dirty="0"/>
              <a:t>/{id}</a:t>
            </a:r>
          </a:p>
          <a:p>
            <a:r>
              <a:rPr lang="it-IT" sz="1200" dirty="0"/>
              <a:t>GET /recovery/</a:t>
            </a:r>
            <a:r>
              <a:rPr lang="it-IT" sz="1200" dirty="0" err="1"/>
              <a:t>endDate</a:t>
            </a:r>
            <a:r>
              <a:rPr lang="it-IT" sz="1200" dirty="0"/>
              <a:t>/{id}</a:t>
            </a:r>
          </a:p>
          <a:p>
            <a:r>
              <a:rPr lang="it-IT" sz="1200" dirty="0"/>
              <a:t>GET /recovery/</a:t>
            </a:r>
            <a:r>
              <a:rPr lang="it-IT" sz="1200" dirty="0" err="1"/>
              <a:t>terminateDate</a:t>
            </a:r>
            <a:r>
              <a:rPr lang="it-IT" sz="1200" dirty="0"/>
              <a:t>/{id}</a:t>
            </a:r>
          </a:p>
          <a:p>
            <a:r>
              <a:rPr lang="it-IT" sz="1200" dirty="0"/>
              <a:t>POST /recovery/</a:t>
            </a:r>
            <a:r>
              <a:rPr lang="it-IT" sz="1200" dirty="0" err="1"/>
              <a:t>change</a:t>
            </a:r>
            <a:endParaRPr lang="it-IT" sz="1200" dirty="0"/>
          </a:p>
          <a:p>
            <a:r>
              <a:rPr lang="it-IT" sz="1200" dirty="0"/>
              <a:t>	</a:t>
            </a:r>
          </a:p>
        </p:txBody>
      </p:sp>
      <p:sp>
        <p:nvSpPr>
          <p:cNvPr id="16" name="CasellaDiTesto 15">
            <a:extLst>
              <a:ext uri="{FF2B5EF4-FFF2-40B4-BE49-F238E27FC236}">
                <a16:creationId xmlns:a16="http://schemas.microsoft.com/office/drawing/2014/main" id="{0FFA81E9-5F64-41FF-B231-0BE7FA2A35AE}"/>
              </a:ext>
            </a:extLst>
          </p:cNvPr>
          <p:cNvSpPr txBox="1"/>
          <p:nvPr/>
        </p:nvSpPr>
        <p:spPr>
          <a:xfrm>
            <a:off x="8299882" y="298546"/>
            <a:ext cx="3053918" cy="2954655"/>
          </a:xfrm>
          <a:prstGeom prst="rect">
            <a:avLst/>
          </a:prstGeom>
          <a:noFill/>
          <a:ln w="19050">
            <a:solidFill>
              <a:schemeClr val="accent1"/>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hlinkClick r:id="rId5" action="ppaction://hlinksldjump"/>
              </a:rPr>
              <a:t>loan-service</a:t>
            </a:r>
            <a:endParaRPr lang="it-IT" b="1" kern="0" dirty="0">
              <a:solidFill>
                <a:srgbClr val="2F5496"/>
              </a:solidFill>
              <a:latin typeface="Calibri Light" panose="020F0302020204030204" pitchFamily="34" charset="0"/>
              <a:cs typeface="Times New Roman" panose="02020603050405020304" pitchFamily="18" charset="0"/>
            </a:endParaRPr>
          </a:p>
          <a:p>
            <a:r>
              <a:rPr lang="it-IT" sz="1600" spc="75" dirty="0">
                <a:solidFill>
                  <a:srgbClr val="5A5A5A"/>
                </a:solidFill>
                <a:latin typeface="Calibri" panose="020F0502020204030204" pitchFamily="34" charset="0"/>
                <a:cs typeface="Times New Roman" panose="02020603050405020304" pitchFamily="18" charset="0"/>
              </a:rPr>
              <a:t>- </a:t>
            </a:r>
            <a:r>
              <a:rPr lang="it-IT" sz="1600" spc="75" dirty="0" err="1">
                <a:solidFill>
                  <a:srgbClr val="5A5A5A"/>
                </a:solidFill>
                <a:latin typeface="Calibri" panose="020F0502020204030204" pitchFamily="34" charset="0"/>
                <a:cs typeface="Times New Roman" panose="02020603050405020304" pitchFamily="18" charset="0"/>
              </a:rPr>
              <a:t>Loan</a:t>
            </a:r>
            <a:r>
              <a:rPr lang="it-IT" sz="1600" spc="75" dirty="0">
                <a:solidFill>
                  <a:srgbClr val="5A5A5A"/>
                </a:solidFill>
                <a:latin typeface="Calibri" panose="020F0502020204030204" pitchFamily="34" charset="0"/>
                <a:cs typeface="Times New Roman" panose="02020603050405020304" pitchFamily="18" charset="0"/>
              </a:rPr>
              <a:t> REST Controller</a:t>
            </a:r>
          </a:p>
          <a:p>
            <a:r>
              <a:rPr lang="it-IT" sz="1200" dirty="0"/>
              <a:t>GET /</a:t>
            </a:r>
            <a:r>
              <a:rPr lang="it-IT" sz="1200" dirty="0" err="1"/>
              <a:t>loan</a:t>
            </a:r>
            <a:r>
              <a:rPr lang="it-IT" sz="1200" dirty="0"/>
              <a:t>/</a:t>
            </a:r>
            <a:r>
              <a:rPr lang="it-IT" sz="1200" dirty="0" err="1"/>
              <a:t>loanType</a:t>
            </a:r>
            <a:endParaRPr lang="it-IT" sz="1200" dirty="0"/>
          </a:p>
          <a:p>
            <a:r>
              <a:rPr lang="it-IT" sz="1200" dirty="0"/>
              <a:t>GET /</a:t>
            </a:r>
            <a:r>
              <a:rPr lang="it-IT" sz="1200" dirty="0" err="1"/>
              <a:t>loan</a:t>
            </a:r>
            <a:r>
              <a:rPr lang="it-IT" sz="1200" dirty="0"/>
              <a:t>/{id}</a:t>
            </a:r>
          </a:p>
          <a:p>
            <a:r>
              <a:rPr lang="it-IT" sz="1200" dirty="0"/>
              <a:t>GET /</a:t>
            </a:r>
            <a:r>
              <a:rPr lang="it-IT" sz="1200" dirty="0" err="1"/>
              <a:t>loan</a:t>
            </a:r>
            <a:r>
              <a:rPr lang="it-IT" sz="1200" dirty="0"/>
              <a:t>/</a:t>
            </a:r>
            <a:r>
              <a:rPr lang="it-IT" sz="1200" dirty="0" err="1"/>
              <a:t>movements</a:t>
            </a:r>
            <a:r>
              <a:rPr lang="it-IT" sz="1200" dirty="0"/>
              <a:t>/{id}</a:t>
            </a:r>
          </a:p>
          <a:p>
            <a:r>
              <a:rPr lang="it-IT" sz="1200" dirty="0"/>
              <a:t>GET /</a:t>
            </a:r>
            <a:r>
              <a:rPr lang="it-IT" sz="1200" dirty="0" err="1"/>
              <a:t>loan</a:t>
            </a:r>
            <a:r>
              <a:rPr lang="it-IT" sz="1200" dirty="0"/>
              <a:t>/</a:t>
            </a:r>
            <a:r>
              <a:rPr lang="it-IT" sz="1200" dirty="0" err="1"/>
              <a:t>checkPending</a:t>
            </a:r>
            <a:r>
              <a:rPr lang="it-IT" sz="1200" dirty="0"/>
              <a:t>/{id}</a:t>
            </a:r>
          </a:p>
          <a:p>
            <a:r>
              <a:rPr lang="it-IT" sz="1200" dirty="0"/>
              <a:t>PUT /</a:t>
            </a:r>
            <a:r>
              <a:rPr lang="it-IT" sz="1200" dirty="0" err="1"/>
              <a:t>loan</a:t>
            </a:r>
            <a:r>
              <a:rPr lang="it-IT" sz="1200" dirty="0"/>
              <a:t>/{id}</a:t>
            </a:r>
          </a:p>
          <a:p>
            <a:endParaRPr lang="it-IT" sz="1200" dirty="0"/>
          </a:p>
          <a:p>
            <a:pPr marL="285750" indent="-285750">
              <a:buFontTx/>
              <a:buChar char="-"/>
            </a:pPr>
            <a:r>
              <a:rPr lang="it-IT" sz="1600" spc="75" dirty="0" err="1">
                <a:solidFill>
                  <a:srgbClr val="5A5A5A"/>
                </a:solidFill>
                <a:latin typeface="Calibri" panose="020F0502020204030204" pitchFamily="34" charset="0"/>
                <a:cs typeface="Times New Roman" panose="02020603050405020304" pitchFamily="18" charset="0"/>
              </a:rPr>
              <a:t>Repay</a:t>
            </a:r>
            <a:r>
              <a:rPr lang="it-IT" sz="1600" spc="75" dirty="0">
                <a:solidFill>
                  <a:srgbClr val="5A5A5A"/>
                </a:solidFill>
                <a:latin typeface="Calibri" panose="020F0502020204030204" pitchFamily="34" charset="0"/>
                <a:cs typeface="Times New Roman" panose="02020603050405020304" pitchFamily="18" charset="0"/>
              </a:rPr>
              <a:t> REST Controller</a:t>
            </a:r>
          </a:p>
          <a:p>
            <a:r>
              <a:rPr lang="it-IT" sz="1200" dirty="0"/>
              <a:t>POST</a:t>
            </a:r>
            <a:r>
              <a:rPr lang="it-IT" sz="1600" dirty="0">
                <a:solidFill>
                  <a:schemeClr val="dk1"/>
                </a:solidFill>
              </a:rPr>
              <a:t> </a:t>
            </a:r>
            <a:r>
              <a:rPr lang="it-IT" sz="1200" dirty="0"/>
              <a:t>/</a:t>
            </a:r>
            <a:r>
              <a:rPr lang="it-IT" sz="1200" dirty="0" err="1"/>
              <a:t>repay</a:t>
            </a:r>
            <a:r>
              <a:rPr lang="it-IT" sz="1200" dirty="0"/>
              <a:t>/</a:t>
            </a:r>
            <a:r>
              <a:rPr lang="it-IT" sz="1200" dirty="0" err="1"/>
              <a:t>serviceAvailability</a:t>
            </a:r>
            <a:endParaRPr lang="it-IT" sz="1200" dirty="0"/>
          </a:p>
          <a:p>
            <a:r>
              <a:rPr lang="it-IT" sz="1200" dirty="0"/>
              <a:t>POST /</a:t>
            </a:r>
            <a:r>
              <a:rPr lang="it-IT" sz="1200" dirty="0" err="1"/>
              <a:t>repay</a:t>
            </a:r>
            <a:r>
              <a:rPr lang="it-IT" sz="1200" dirty="0"/>
              <a:t>/</a:t>
            </a:r>
            <a:r>
              <a:rPr lang="it-IT" sz="1200" dirty="0" err="1"/>
              <a:t>calculateInterest</a:t>
            </a:r>
            <a:endParaRPr lang="it-IT" sz="1200" dirty="0"/>
          </a:p>
          <a:p>
            <a:r>
              <a:rPr lang="it-IT" sz="1200" dirty="0"/>
              <a:t>POST /</a:t>
            </a:r>
            <a:r>
              <a:rPr lang="it-IT" sz="1200" dirty="0" err="1"/>
              <a:t>repay</a:t>
            </a:r>
            <a:r>
              <a:rPr lang="it-IT" sz="1200" dirty="0"/>
              <a:t>/</a:t>
            </a:r>
            <a:r>
              <a:rPr lang="it-IT" sz="1200" dirty="0" err="1"/>
              <a:t>calculateRepayment</a:t>
            </a:r>
            <a:endParaRPr lang="it-IT" sz="1200" dirty="0"/>
          </a:p>
          <a:p>
            <a:r>
              <a:rPr lang="it-IT" sz="1200" dirty="0"/>
              <a:t>POST /</a:t>
            </a:r>
            <a:r>
              <a:rPr lang="it-IT" sz="1200" dirty="0" err="1"/>
              <a:t>repay</a:t>
            </a:r>
            <a:r>
              <a:rPr lang="it-IT" sz="1200" dirty="0"/>
              <a:t>/check</a:t>
            </a:r>
          </a:p>
          <a:p>
            <a:r>
              <a:rPr lang="it-IT" sz="1200" dirty="0"/>
              <a:t>POST /</a:t>
            </a:r>
            <a:r>
              <a:rPr lang="it-IT" sz="1200" dirty="0" err="1"/>
              <a:t>repay</a:t>
            </a:r>
            <a:endParaRPr lang="it-IT" sz="1200" dirty="0"/>
          </a:p>
        </p:txBody>
      </p:sp>
      <p:sp>
        <p:nvSpPr>
          <p:cNvPr id="18" name="CasellaDiTesto 17">
            <a:extLst>
              <a:ext uri="{FF2B5EF4-FFF2-40B4-BE49-F238E27FC236}">
                <a16:creationId xmlns:a16="http://schemas.microsoft.com/office/drawing/2014/main" id="{296E331B-BE65-49D6-9EAB-D81653262556}"/>
              </a:ext>
            </a:extLst>
          </p:cNvPr>
          <p:cNvSpPr txBox="1"/>
          <p:nvPr/>
        </p:nvSpPr>
        <p:spPr>
          <a:xfrm>
            <a:off x="4436961" y="4038333"/>
            <a:ext cx="3402515" cy="1169551"/>
          </a:xfrm>
          <a:prstGeom prst="rect">
            <a:avLst/>
          </a:prstGeom>
          <a:noFill/>
          <a:ln w="19050">
            <a:solidFill>
              <a:schemeClr val="accent1"/>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hlinkClick r:id="rId6" action="ppaction://hlinksldjump"/>
              </a:rPr>
              <a:t>election-service</a:t>
            </a:r>
            <a:endParaRPr lang="it-IT" sz="1400" dirty="0"/>
          </a:p>
          <a:p>
            <a:r>
              <a:rPr lang="it-IT" sz="1600" spc="75" dirty="0">
                <a:solidFill>
                  <a:srgbClr val="5A5A5A"/>
                </a:solidFill>
                <a:latin typeface="Calibri" panose="020F0502020204030204" pitchFamily="34" charset="0"/>
                <a:cs typeface="Times New Roman" panose="02020603050405020304" pitchFamily="18" charset="0"/>
              </a:rPr>
              <a:t>- </a:t>
            </a:r>
            <a:r>
              <a:rPr lang="it-IT" sz="1600" spc="75" dirty="0" err="1">
                <a:solidFill>
                  <a:srgbClr val="5A5A5A"/>
                </a:solidFill>
                <a:latin typeface="Calibri" panose="020F0502020204030204" pitchFamily="34" charset="0"/>
                <a:cs typeface="Times New Roman" panose="02020603050405020304" pitchFamily="18" charset="0"/>
              </a:rPr>
              <a:t>Election</a:t>
            </a:r>
            <a:r>
              <a:rPr lang="it-IT" sz="1600" spc="75" dirty="0">
                <a:solidFill>
                  <a:srgbClr val="5A5A5A"/>
                </a:solidFill>
                <a:latin typeface="Calibri" panose="020F0502020204030204" pitchFamily="34" charset="0"/>
                <a:cs typeface="Times New Roman" panose="02020603050405020304" pitchFamily="18" charset="0"/>
              </a:rPr>
              <a:t> REST Controller</a:t>
            </a:r>
          </a:p>
          <a:p>
            <a:r>
              <a:rPr lang="it-IT" sz="1200" dirty="0"/>
              <a:t>GET /</a:t>
            </a:r>
            <a:r>
              <a:rPr lang="it-IT" sz="1200" dirty="0" err="1"/>
              <a:t>election</a:t>
            </a:r>
            <a:r>
              <a:rPr lang="it-IT" sz="1200" dirty="0"/>
              <a:t>/</a:t>
            </a:r>
            <a:r>
              <a:rPr lang="it-IT" sz="1200" dirty="0" err="1"/>
              <a:t>isOpen</a:t>
            </a:r>
            <a:endParaRPr lang="it-IT" sz="1200" dirty="0"/>
          </a:p>
          <a:p>
            <a:r>
              <a:rPr lang="it-IT" sz="1200" dirty="0"/>
              <a:t>GET /</a:t>
            </a:r>
            <a:r>
              <a:rPr lang="it-IT" sz="1200" dirty="0" err="1"/>
              <a:t>election</a:t>
            </a:r>
            <a:r>
              <a:rPr lang="it-IT" sz="1200" dirty="0"/>
              <a:t>/{id}</a:t>
            </a:r>
          </a:p>
          <a:p>
            <a:r>
              <a:rPr lang="it-IT" sz="1200" dirty="0"/>
              <a:t>POST /</a:t>
            </a:r>
            <a:r>
              <a:rPr lang="it-IT" sz="1200" dirty="0" err="1"/>
              <a:t>election</a:t>
            </a:r>
            <a:r>
              <a:rPr lang="it-IT" sz="1200" dirty="0"/>
              <a:t>/vote</a:t>
            </a:r>
          </a:p>
        </p:txBody>
      </p:sp>
      <p:sp>
        <p:nvSpPr>
          <p:cNvPr id="21" name="CasellaDiTesto 20">
            <a:extLst>
              <a:ext uri="{FF2B5EF4-FFF2-40B4-BE49-F238E27FC236}">
                <a16:creationId xmlns:a16="http://schemas.microsoft.com/office/drawing/2014/main" id="{6FD99B82-45B2-49B6-B568-C5F4032424E3}"/>
              </a:ext>
            </a:extLst>
          </p:cNvPr>
          <p:cNvSpPr txBox="1"/>
          <p:nvPr/>
        </p:nvSpPr>
        <p:spPr>
          <a:xfrm>
            <a:off x="8132045" y="3750721"/>
            <a:ext cx="3532473" cy="892552"/>
          </a:xfrm>
          <a:prstGeom prst="rect">
            <a:avLst/>
          </a:prstGeom>
          <a:noFill/>
          <a:ln w="19050">
            <a:solidFill>
              <a:schemeClr val="accent2"/>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rPr>
              <a:t>report-service</a:t>
            </a:r>
          </a:p>
          <a:p>
            <a:r>
              <a:rPr lang="en-US" b="1" kern="0" dirty="0">
                <a:solidFill>
                  <a:srgbClr val="2F5496"/>
                </a:solidFill>
                <a:latin typeface="Calibri Light" panose="020F0302020204030204" pitchFamily="34" charset="0"/>
                <a:cs typeface="Times New Roman" panose="02020603050405020304" pitchFamily="18" charset="0"/>
              </a:rPr>
              <a:t>   </a:t>
            </a:r>
            <a:r>
              <a:rPr lang="en-US" i="1" dirty="0">
                <a:solidFill>
                  <a:schemeClr val="accent2">
                    <a:lumMod val="75000"/>
                  </a:schemeClr>
                </a:solidFill>
              </a:rPr>
              <a:t>jasper report </a:t>
            </a:r>
            <a:r>
              <a:rPr lang="en-US" sz="1100" i="1" dirty="0">
                <a:solidFill>
                  <a:schemeClr val="accent2">
                    <a:lumMod val="75000"/>
                  </a:schemeClr>
                </a:solidFill>
              </a:rPr>
              <a:t>(page: </a:t>
            </a:r>
            <a:r>
              <a:rPr lang="en-US" sz="1100" i="1" dirty="0">
                <a:solidFill>
                  <a:schemeClr val="accent2">
                    <a:lumMod val="75000"/>
                  </a:schemeClr>
                </a:solidFill>
                <a:hlinkClick r:id="rId7" action="ppaction://hlinksldjump"/>
              </a:rPr>
              <a:t>4</a:t>
            </a:r>
            <a:r>
              <a:rPr lang="en-US" sz="1100" i="1" dirty="0">
                <a:solidFill>
                  <a:schemeClr val="accent2">
                    <a:lumMod val="75000"/>
                  </a:schemeClr>
                </a:solidFill>
              </a:rPr>
              <a:t>, </a:t>
            </a:r>
            <a:r>
              <a:rPr lang="en-US" sz="1100" i="1" dirty="0">
                <a:solidFill>
                  <a:schemeClr val="accent2">
                    <a:lumMod val="75000"/>
                  </a:schemeClr>
                </a:solidFill>
                <a:hlinkClick r:id="rId8" action="ppaction://hlinksldjump"/>
              </a:rPr>
              <a:t>17</a:t>
            </a:r>
            <a:r>
              <a:rPr lang="en-US" sz="1100" i="1" dirty="0">
                <a:solidFill>
                  <a:schemeClr val="accent2">
                    <a:lumMod val="75000"/>
                  </a:schemeClr>
                </a:solidFill>
              </a:rPr>
              <a:t>,</a:t>
            </a:r>
            <a:r>
              <a:rPr lang="en-US" sz="1100" i="1" dirty="0">
                <a:solidFill>
                  <a:schemeClr val="accent2">
                    <a:lumMod val="75000"/>
                  </a:schemeClr>
                </a:solidFill>
                <a:hlinkClick r:id="rId9" action="ppaction://hlinksldjump"/>
              </a:rPr>
              <a:t>19</a:t>
            </a:r>
            <a:r>
              <a:rPr lang="en-US" sz="1100" i="1" dirty="0">
                <a:solidFill>
                  <a:schemeClr val="accent2">
                    <a:lumMod val="75000"/>
                  </a:schemeClr>
                </a:solidFill>
              </a:rPr>
              <a:t>, </a:t>
            </a:r>
            <a:r>
              <a:rPr lang="en-US" sz="1100" i="1" dirty="0">
                <a:solidFill>
                  <a:schemeClr val="accent2">
                    <a:lumMod val="75000"/>
                  </a:schemeClr>
                </a:solidFill>
                <a:hlinkClick r:id="rId10" action="ppaction://hlinksldjump"/>
              </a:rPr>
              <a:t>20</a:t>
            </a:r>
            <a:r>
              <a:rPr lang="en-US" sz="1100" i="1" dirty="0">
                <a:solidFill>
                  <a:schemeClr val="accent2">
                    <a:lumMod val="75000"/>
                  </a:schemeClr>
                </a:solidFill>
              </a:rPr>
              <a:t>, </a:t>
            </a:r>
            <a:r>
              <a:rPr lang="en-US" sz="1100" i="1" dirty="0">
                <a:solidFill>
                  <a:schemeClr val="accent2">
                    <a:lumMod val="75000"/>
                  </a:schemeClr>
                </a:solidFill>
                <a:hlinkClick r:id="rId11" action="ppaction://hlinksldjump"/>
              </a:rPr>
              <a:t>23</a:t>
            </a:r>
            <a:r>
              <a:rPr lang="en-US" sz="1100" i="1" dirty="0">
                <a:solidFill>
                  <a:schemeClr val="accent2">
                    <a:lumMod val="75000"/>
                  </a:schemeClr>
                </a:solidFill>
              </a:rPr>
              <a:t>, </a:t>
            </a:r>
            <a:r>
              <a:rPr lang="en-US" sz="1100" i="1" dirty="0">
                <a:solidFill>
                  <a:schemeClr val="accent2">
                    <a:lumMod val="75000"/>
                  </a:schemeClr>
                </a:solidFill>
                <a:hlinkClick r:id="rId12" action="ppaction://hlinksldjump"/>
              </a:rPr>
              <a:t>24</a:t>
            </a:r>
            <a:r>
              <a:rPr lang="en-US" sz="1100" i="1" dirty="0">
                <a:solidFill>
                  <a:schemeClr val="accent2">
                    <a:lumMod val="75000"/>
                  </a:schemeClr>
                </a:solidFill>
              </a:rPr>
              <a:t>, </a:t>
            </a:r>
            <a:r>
              <a:rPr lang="en-US" sz="1100" i="1" dirty="0">
                <a:solidFill>
                  <a:schemeClr val="accent2">
                    <a:lumMod val="75000"/>
                  </a:schemeClr>
                </a:solidFill>
                <a:hlinkClick r:id="rId13" action="ppaction://hlinksldjump"/>
              </a:rPr>
              <a:t>25</a:t>
            </a:r>
            <a:r>
              <a:rPr lang="en-US" sz="1100" i="1" dirty="0">
                <a:solidFill>
                  <a:schemeClr val="accent2">
                    <a:lumMod val="75000"/>
                  </a:schemeClr>
                </a:solidFill>
              </a:rPr>
              <a:t>, </a:t>
            </a:r>
            <a:r>
              <a:rPr lang="en-US" sz="1100" i="1" dirty="0">
                <a:solidFill>
                  <a:schemeClr val="accent2">
                    <a:lumMod val="75000"/>
                  </a:schemeClr>
                </a:solidFill>
                <a:hlinkClick r:id="rId14" action="ppaction://hlinksldjump"/>
              </a:rPr>
              <a:t>50</a:t>
            </a:r>
            <a:r>
              <a:rPr lang="en-US" sz="1100" i="1" dirty="0">
                <a:solidFill>
                  <a:schemeClr val="accent2">
                    <a:lumMod val="75000"/>
                  </a:schemeClr>
                </a:solidFill>
              </a:rPr>
              <a:t>)</a:t>
            </a:r>
            <a:endParaRPr lang="it-IT" sz="1100" b="1" kern="0" dirty="0">
              <a:solidFill>
                <a:srgbClr val="2F5496"/>
              </a:solidFill>
              <a:latin typeface="Calibri Light" panose="020F0302020204030204" pitchFamily="34" charset="0"/>
              <a:cs typeface="Times New Roman" panose="02020603050405020304" pitchFamily="18" charset="0"/>
            </a:endParaRPr>
          </a:p>
          <a:p>
            <a:r>
              <a:rPr lang="it-IT" sz="1400" dirty="0"/>
              <a:t> -  </a:t>
            </a:r>
            <a:r>
              <a:rPr lang="it-IT" sz="1600" spc="75" dirty="0">
                <a:solidFill>
                  <a:srgbClr val="5A5A5A"/>
                </a:solidFill>
                <a:latin typeface="Calibri" panose="020F0502020204030204" pitchFamily="34" charset="0"/>
                <a:cs typeface="Times New Roman" panose="02020603050405020304" pitchFamily="18" charset="0"/>
              </a:rPr>
              <a:t>Report REST Controller</a:t>
            </a:r>
          </a:p>
        </p:txBody>
      </p:sp>
      <p:sp>
        <p:nvSpPr>
          <p:cNvPr id="22" name="CasellaDiTesto 21">
            <a:extLst>
              <a:ext uri="{FF2B5EF4-FFF2-40B4-BE49-F238E27FC236}">
                <a16:creationId xmlns:a16="http://schemas.microsoft.com/office/drawing/2014/main" id="{FD8CB2D0-7905-44F7-B81D-A809D7A5ADC1}"/>
              </a:ext>
            </a:extLst>
          </p:cNvPr>
          <p:cNvSpPr txBox="1"/>
          <p:nvPr/>
        </p:nvSpPr>
        <p:spPr>
          <a:xfrm>
            <a:off x="8132045" y="4745758"/>
            <a:ext cx="3532473" cy="615553"/>
          </a:xfrm>
          <a:prstGeom prst="rect">
            <a:avLst/>
          </a:prstGeom>
          <a:noFill/>
          <a:ln w="19050">
            <a:solidFill>
              <a:schemeClr val="accent2"/>
            </a:solidFill>
          </a:ln>
        </p:spPr>
        <p:txBody>
          <a:bodyPr wrap="square" rtlCol="0">
            <a:spAutoFit/>
          </a:bodyPr>
          <a:lstStyle/>
          <a:p>
            <a:r>
              <a:rPr lang="en-US" b="1" kern="0" dirty="0">
                <a:solidFill>
                  <a:srgbClr val="2F5496"/>
                </a:solidFill>
                <a:latin typeface="Calibri Light" panose="020F0302020204030204" pitchFamily="34" charset="0"/>
                <a:cs typeface="Times New Roman" panose="02020603050405020304" pitchFamily="18" charset="0"/>
              </a:rPr>
              <a:t>notification-service</a:t>
            </a:r>
          </a:p>
          <a:p>
            <a:r>
              <a:rPr lang="it-IT" sz="1400" dirty="0"/>
              <a:t>-  </a:t>
            </a:r>
            <a:r>
              <a:rPr lang="it-IT" sz="1600" spc="75" dirty="0">
                <a:solidFill>
                  <a:srgbClr val="5A5A5A"/>
                </a:solidFill>
                <a:latin typeface="Calibri" panose="020F0502020204030204" pitchFamily="34" charset="0"/>
                <a:cs typeface="Times New Roman" panose="02020603050405020304" pitchFamily="18" charset="0"/>
              </a:rPr>
              <a:t>Mail REST Controller</a:t>
            </a:r>
          </a:p>
        </p:txBody>
      </p:sp>
      <p:sp>
        <p:nvSpPr>
          <p:cNvPr id="2" name="Segnaposto numero diapositiva 1">
            <a:extLst>
              <a:ext uri="{FF2B5EF4-FFF2-40B4-BE49-F238E27FC236}">
                <a16:creationId xmlns:a16="http://schemas.microsoft.com/office/drawing/2014/main" id="{F1E54A45-E628-4892-96FB-36FCD66069E6}"/>
              </a:ext>
            </a:extLst>
          </p:cNvPr>
          <p:cNvSpPr>
            <a:spLocks noGrp="1"/>
          </p:cNvSpPr>
          <p:nvPr>
            <p:ph type="sldNum" sz="quarter" idx="12"/>
          </p:nvPr>
        </p:nvSpPr>
        <p:spPr/>
        <p:txBody>
          <a:bodyPr/>
          <a:lstStyle/>
          <a:p>
            <a:fld id="{B471838B-02BF-48BB-AF36-A942095BF0A8}" type="slidenum">
              <a:rPr lang="it-IT" smtClean="0"/>
              <a:t>2</a:t>
            </a:fld>
            <a:endParaRPr lang="it-IT"/>
          </a:p>
        </p:txBody>
      </p:sp>
    </p:spTree>
    <p:extLst>
      <p:ext uri="{BB962C8B-B14F-4D97-AF65-F5344CB8AC3E}">
        <p14:creationId xmlns:p14="http://schemas.microsoft.com/office/powerpoint/2010/main" val="2960781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0F7B092-2AAC-4E4E-8F36-CE455E4C3A7A}"/>
              </a:ext>
            </a:extLst>
          </p:cNvPr>
          <p:cNvPicPr>
            <a:picLocks noChangeAspect="1"/>
          </p:cNvPicPr>
          <p:nvPr/>
        </p:nvPicPr>
        <p:blipFill>
          <a:blip r:embed="rId2"/>
          <a:stretch>
            <a:fillRect/>
          </a:stretch>
        </p:blipFill>
        <p:spPr>
          <a:xfrm>
            <a:off x="1272919" y="1415772"/>
            <a:ext cx="9406918" cy="5122730"/>
          </a:xfrm>
          <a:prstGeom prst="rect">
            <a:avLst/>
          </a:prstGeom>
        </p:spPr>
      </p:pic>
      <p:sp>
        <p:nvSpPr>
          <p:cNvPr id="3" name="CasellaDiTesto 2">
            <a:extLst>
              <a:ext uri="{FF2B5EF4-FFF2-40B4-BE49-F238E27FC236}">
                <a16:creationId xmlns:a16="http://schemas.microsoft.com/office/drawing/2014/main" id="{0FD9EDCB-DB0E-4220-ABC1-F5EA9B1FF39C}"/>
              </a:ext>
            </a:extLst>
          </p:cNvPr>
          <p:cNvSpPr txBox="1"/>
          <p:nvPr/>
        </p:nvSpPr>
        <p:spPr>
          <a:xfrm>
            <a:off x="106533" y="0"/>
            <a:ext cx="4857354" cy="1415772"/>
          </a:xfrm>
          <a:prstGeom prst="rect">
            <a:avLst/>
          </a:prstGeom>
          <a:noFill/>
        </p:spPr>
        <p:txBody>
          <a:bodyPr wrap="square" rtlCol="0">
            <a:spAutoFit/>
          </a:bodyPr>
          <a:lstStyle/>
          <a:p>
            <a:r>
              <a:rPr lang="it-IT" dirty="0">
                <a:solidFill>
                  <a:schemeClr val="accent1"/>
                </a:solidFill>
              </a:rPr>
              <a:t>Account Data / </a:t>
            </a:r>
            <a:r>
              <a:rPr lang="it-IT" dirty="0" err="1">
                <a:solidFill>
                  <a:schemeClr val="accent1"/>
                </a:solidFill>
              </a:rPr>
              <a:t>Overall</a:t>
            </a:r>
            <a:r>
              <a:rPr lang="it-IT" dirty="0">
                <a:solidFill>
                  <a:schemeClr val="accent1"/>
                </a:solidFill>
              </a:rPr>
              <a:t> </a:t>
            </a:r>
            <a:r>
              <a:rPr lang="it-IT" dirty="0" err="1">
                <a:solidFill>
                  <a:schemeClr val="accent1"/>
                </a:solidFill>
              </a:rPr>
              <a:t>View</a:t>
            </a:r>
            <a:endParaRPr lang="it-IT" dirty="0">
              <a:solidFill>
                <a:schemeClr val="accent1"/>
              </a:solidFill>
            </a:endParaRPr>
          </a:p>
          <a:p>
            <a:r>
              <a:rPr lang="it-IT" sz="1400" dirty="0">
                <a:solidFill>
                  <a:schemeClr val="accent1"/>
                </a:solidFill>
              </a:rPr>
              <a:t>SHARES ACCOUNT(S)    </a:t>
            </a:r>
            <a:r>
              <a:rPr lang="it-IT" dirty="0"/>
              <a:t>GET /share/account/8801181</a:t>
            </a:r>
          </a:p>
          <a:p>
            <a:r>
              <a:rPr lang="it-IT" sz="1400" dirty="0">
                <a:solidFill>
                  <a:schemeClr val="accent1"/>
                </a:solidFill>
              </a:rPr>
              <a:t>LOANS</a:t>
            </a:r>
            <a:r>
              <a:rPr lang="it-IT" dirty="0">
                <a:solidFill>
                  <a:schemeClr val="accent1"/>
                </a:solidFill>
              </a:rPr>
              <a:t> </a:t>
            </a:r>
            <a:r>
              <a:rPr lang="it-IT" sz="1400" dirty="0">
                <a:solidFill>
                  <a:schemeClr val="accent1"/>
                </a:solidFill>
              </a:rPr>
              <a:t>ACCOUNT(S)     </a:t>
            </a:r>
            <a:r>
              <a:rPr lang="it-IT" dirty="0"/>
              <a:t>GET /</a:t>
            </a:r>
            <a:r>
              <a:rPr lang="it-IT" dirty="0" err="1"/>
              <a:t>loan</a:t>
            </a:r>
            <a:r>
              <a:rPr lang="it-IT" dirty="0"/>
              <a:t>/8801181    </a:t>
            </a:r>
          </a:p>
          <a:p>
            <a:r>
              <a:rPr lang="it-IT" sz="1400" dirty="0">
                <a:solidFill>
                  <a:schemeClr val="accent1"/>
                </a:solidFill>
              </a:rPr>
              <a:t>SHARE</a:t>
            </a:r>
            <a:r>
              <a:rPr lang="it-IT" dirty="0">
                <a:solidFill>
                  <a:schemeClr val="accent1"/>
                </a:solidFill>
              </a:rPr>
              <a:t> </a:t>
            </a:r>
            <a:r>
              <a:rPr lang="it-IT" sz="1400" dirty="0">
                <a:solidFill>
                  <a:schemeClr val="accent1"/>
                </a:solidFill>
              </a:rPr>
              <a:t>SPECIAL</a:t>
            </a:r>
            <a:r>
              <a:rPr lang="it-IT" dirty="0">
                <a:solidFill>
                  <a:schemeClr val="accent1"/>
                </a:solidFill>
              </a:rPr>
              <a:t> </a:t>
            </a:r>
            <a:r>
              <a:rPr lang="it-IT" sz="1400" dirty="0">
                <a:solidFill>
                  <a:schemeClr val="accent1"/>
                </a:solidFill>
              </a:rPr>
              <a:t>WITHDRAWALS</a:t>
            </a:r>
            <a:r>
              <a:rPr lang="it-IT" dirty="0">
                <a:solidFill>
                  <a:schemeClr val="accent1"/>
                </a:solidFill>
              </a:rPr>
              <a:t> </a:t>
            </a:r>
            <a:r>
              <a:rPr lang="it-IT" dirty="0"/>
              <a:t>GET</a:t>
            </a:r>
            <a:r>
              <a:rPr lang="it-IT" dirty="0">
                <a:solidFill>
                  <a:schemeClr val="accent1"/>
                </a:solidFill>
              </a:rPr>
              <a:t> </a:t>
            </a:r>
            <a:r>
              <a:rPr lang="it-IT" dirty="0"/>
              <a:t>/share/</a:t>
            </a:r>
            <a:r>
              <a:rPr lang="it-IT" dirty="0" err="1"/>
              <a:t>wdl</a:t>
            </a:r>
            <a:r>
              <a:rPr lang="it-IT" dirty="0"/>
              <a:t>/8801181</a:t>
            </a:r>
          </a:p>
          <a:p>
            <a:endParaRPr lang="it-IT" sz="1400" dirty="0"/>
          </a:p>
        </p:txBody>
      </p:sp>
      <p:sp>
        <p:nvSpPr>
          <p:cNvPr id="4" name="Segnaposto numero diapositiva 3">
            <a:extLst>
              <a:ext uri="{FF2B5EF4-FFF2-40B4-BE49-F238E27FC236}">
                <a16:creationId xmlns:a16="http://schemas.microsoft.com/office/drawing/2014/main" id="{16DB8E7B-3B61-4F2C-A650-32DD7070623B}"/>
              </a:ext>
            </a:extLst>
          </p:cNvPr>
          <p:cNvSpPr>
            <a:spLocks noGrp="1"/>
          </p:cNvSpPr>
          <p:nvPr>
            <p:ph type="sldNum" sz="quarter" idx="12"/>
          </p:nvPr>
        </p:nvSpPr>
        <p:spPr/>
        <p:txBody>
          <a:bodyPr/>
          <a:lstStyle/>
          <a:p>
            <a:fld id="{B471838B-02BF-48BB-AF36-A942095BF0A8}" type="slidenum">
              <a:rPr lang="it-IT" smtClean="0"/>
              <a:t>20</a:t>
            </a:fld>
            <a:endParaRPr lang="it-IT"/>
          </a:p>
        </p:txBody>
      </p:sp>
      <p:sp>
        <p:nvSpPr>
          <p:cNvPr id="5" name="Rettangolo 4">
            <a:extLst>
              <a:ext uri="{FF2B5EF4-FFF2-40B4-BE49-F238E27FC236}">
                <a16:creationId xmlns:a16="http://schemas.microsoft.com/office/drawing/2014/main" id="{568D1B36-6EBA-4BF8-BD4B-2D78FEC50129}"/>
              </a:ext>
            </a:extLst>
          </p:cNvPr>
          <p:cNvSpPr/>
          <p:nvPr/>
        </p:nvSpPr>
        <p:spPr>
          <a:xfrm>
            <a:off x="4963887" y="27110"/>
            <a:ext cx="6839337" cy="338554"/>
          </a:xfrm>
          <a:prstGeom prst="rect">
            <a:avLst/>
          </a:prstGeom>
          <a:ln>
            <a:solidFill>
              <a:schemeClr val="accent3"/>
            </a:solidFill>
          </a:ln>
        </p:spPr>
        <p:txBody>
          <a:bodyPr wrap="square">
            <a:spAutoFit/>
          </a:bodyPr>
          <a:lstStyle/>
          <a:p>
            <a:r>
              <a:rPr lang="en-US" sz="1600" i="1" dirty="0">
                <a:solidFill>
                  <a:schemeClr val="accent2">
                    <a:lumMod val="75000"/>
                  </a:schemeClr>
                </a:solidFill>
              </a:rPr>
              <a:t>jasper report </a:t>
            </a:r>
            <a:r>
              <a:rPr lang="en-US" sz="1600" b="1" i="1" dirty="0" err="1">
                <a:solidFill>
                  <a:schemeClr val="accent2">
                    <a:lumMod val="75000"/>
                  </a:schemeClr>
                </a:solidFill>
              </a:rPr>
              <a:t>overallView.jrxml</a:t>
            </a:r>
            <a:r>
              <a:rPr lang="en-US" sz="1600" b="1" i="1" dirty="0">
                <a:solidFill>
                  <a:schemeClr val="accent2">
                    <a:lumMod val="75000"/>
                  </a:schemeClr>
                </a:solidFill>
              </a:rPr>
              <a:t> (params: </a:t>
            </a:r>
            <a:r>
              <a:rPr lang="it-IT" sz="1600" dirty="0" err="1">
                <a:solidFill>
                  <a:schemeClr val="accent2">
                    <a:lumMod val="75000"/>
                  </a:schemeClr>
                </a:solidFill>
              </a:rPr>
              <a:t>pIndexNo</a:t>
            </a:r>
            <a:r>
              <a:rPr lang="it-IT" sz="1600" dirty="0">
                <a:solidFill>
                  <a:schemeClr val="accent2">
                    <a:lumMod val="75000"/>
                  </a:schemeClr>
                </a:solidFill>
              </a:rPr>
              <a:t>, </a:t>
            </a:r>
            <a:r>
              <a:rPr lang="it-IT" sz="1600" dirty="0" err="1">
                <a:solidFill>
                  <a:schemeClr val="accent2">
                    <a:lumMod val="75000"/>
                  </a:schemeClr>
                </a:solidFill>
              </a:rPr>
              <a:t>pAsAt</a:t>
            </a:r>
            <a:r>
              <a:rPr lang="it-IT" sz="1600" dirty="0">
                <a:solidFill>
                  <a:schemeClr val="accent2">
                    <a:lumMod val="75000"/>
                  </a:schemeClr>
                </a:solidFill>
              </a:rPr>
              <a:t>, </a:t>
            </a:r>
            <a:r>
              <a:rPr lang="it-IT" sz="1600" dirty="0" err="1">
                <a:solidFill>
                  <a:schemeClr val="accent2">
                    <a:lumMod val="75000"/>
                  </a:schemeClr>
                </a:solidFill>
              </a:rPr>
              <a:t>pFrom</a:t>
            </a:r>
            <a:r>
              <a:rPr lang="it-IT" sz="1600" dirty="0">
                <a:solidFill>
                  <a:schemeClr val="accent2">
                    <a:lumMod val="75000"/>
                  </a:schemeClr>
                </a:solidFill>
              </a:rPr>
              <a:t>, </a:t>
            </a:r>
            <a:r>
              <a:rPr lang="it-IT" sz="1600" dirty="0" err="1">
                <a:solidFill>
                  <a:schemeClr val="accent2">
                    <a:lumMod val="75000"/>
                  </a:schemeClr>
                </a:solidFill>
              </a:rPr>
              <a:t>pName</a:t>
            </a:r>
            <a:r>
              <a:rPr lang="it-IT" sz="1600" dirty="0">
                <a:solidFill>
                  <a:schemeClr val="accent2">
                    <a:lumMod val="75000"/>
                  </a:schemeClr>
                </a:solidFill>
              </a:rPr>
              <a:t>);</a:t>
            </a:r>
          </a:p>
        </p:txBody>
      </p:sp>
      <p:cxnSp>
        <p:nvCxnSpPr>
          <p:cNvPr id="7" name="Connettore 2 6">
            <a:extLst>
              <a:ext uri="{FF2B5EF4-FFF2-40B4-BE49-F238E27FC236}">
                <a16:creationId xmlns:a16="http://schemas.microsoft.com/office/drawing/2014/main" id="{D3653D15-DB61-4F56-B271-BB544CA51A63}"/>
              </a:ext>
            </a:extLst>
          </p:cNvPr>
          <p:cNvCxnSpPr/>
          <p:nvPr/>
        </p:nvCxnSpPr>
        <p:spPr>
          <a:xfrm flipV="1">
            <a:off x="10226351" y="419878"/>
            <a:ext cx="0" cy="1278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33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27986-7B2A-47B7-B8A1-D2BB5E20A1D3}"/>
              </a:ext>
            </a:extLst>
          </p:cNvPr>
          <p:cNvSpPr txBox="1"/>
          <p:nvPr/>
        </p:nvSpPr>
        <p:spPr>
          <a:xfrm>
            <a:off x="0" y="49277"/>
            <a:ext cx="4745386" cy="646331"/>
          </a:xfrm>
          <a:prstGeom prst="rect">
            <a:avLst/>
          </a:prstGeom>
          <a:noFill/>
        </p:spPr>
        <p:txBody>
          <a:bodyPr wrap="square" rtlCol="0">
            <a:spAutoFit/>
          </a:bodyPr>
          <a:lstStyle/>
          <a:p>
            <a:r>
              <a:rPr lang="it-IT" dirty="0">
                <a:solidFill>
                  <a:schemeClr val="accent1"/>
                </a:solidFill>
              </a:rPr>
              <a:t>Account Data / </a:t>
            </a:r>
            <a:r>
              <a:rPr lang="it-IT" dirty="0" err="1">
                <a:solidFill>
                  <a:schemeClr val="accent1"/>
                </a:solidFill>
              </a:rPr>
              <a:t>Overall</a:t>
            </a:r>
            <a:r>
              <a:rPr lang="it-IT" dirty="0">
                <a:solidFill>
                  <a:schemeClr val="accent1"/>
                </a:solidFill>
              </a:rPr>
              <a:t> </a:t>
            </a:r>
            <a:r>
              <a:rPr lang="it-IT" dirty="0" err="1">
                <a:solidFill>
                  <a:schemeClr val="accent1"/>
                </a:solidFill>
              </a:rPr>
              <a:t>View</a:t>
            </a:r>
            <a:endParaRPr lang="it-IT" dirty="0">
              <a:solidFill>
                <a:schemeClr val="accent1"/>
              </a:solidFill>
            </a:endParaRPr>
          </a:p>
          <a:p>
            <a:r>
              <a:rPr lang="it-IT" sz="1400" dirty="0">
                <a:solidFill>
                  <a:schemeClr val="accent1"/>
                </a:solidFill>
              </a:rPr>
              <a:t>SHARES ACCOUNT(S)    </a:t>
            </a:r>
            <a:r>
              <a:rPr lang="it-IT" dirty="0"/>
              <a:t>GET /share/account/0070961</a:t>
            </a:r>
          </a:p>
        </p:txBody>
      </p:sp>
      <p:pic>
        <p:nvPicPr>
          <p:cNvPr id="3" name="Immagine 2">
            <a:extLst>
              <a:ext uri="{FF2B5EF4-FFF2-40B4-BE49-F238E27FC236}">
                <a16:creationId xmlns:a16="http://schemas.microsoft.com/office/drawing/2014/main" id="{EC767703-F4EF-4D6E-9E79-7D9F65111064}"/>
              </a:ext>
            </a:extLst>
          </p:cNvPr>
          <p:cNvPicPr>
            <a:picLocks noChangeAspect="1"/>
          </p:cNvPicPr>
          <p:nvPr/>
        </p:nvPicPr>
        <p:blipFill>
          <a:blip r:embed="rId2"/>
          <a:stretch>
            <a:fillRect/>
          </a:stretch>
        </p:blipFill>
        <p:spPr>
          <a:xfrm>
            <a:off x="3341518" y="646331"/>
            <a:ext cx="8743950" cy="1943100"/>
          </a:xfrm>
          <a:prstGeom prst="rect">
            <a:avLst/>
          </a:prstGeom>
        </p:spPr>
      </p:pic>
      <p:pic>
        <p:nvPicPr>
          <p:cNvPr id="4" name="Immagine 3">
            <a:extLst>
              <a:ext uri="{FF2B5EF4-FFF2-40B4-BE49-F238E27FC236}">
                <a16:creationId xmlns:a16="http://schemas.microsoft.com/office/drawing/2014/main" id="{E260BEC7-5153-4B3E-B002-447D5DB87B49}"/>
              </a:ext>
            </a:extLst>
          </p:cNvPr>
          <p:cNvPicPr>
            <a:picLocks noChangeAspect="1"/>
          </p:cNvPicPr>
          <p:nvPr/>
        </p:nvPicPr>
        <p:blipFill>
          <a:blip r:embed="rId3"/>
          <a:stretch>
            <a:fillRect/>
          </a:stretch>
        </p:blipFill>
        <p:spPr>
          <a:xfrm>
            <a:off x="59184" y="639673"/>
            <a:ext cx="3057525" cy="6153150"/>
          </a:xfrm>
          <a:prstGeom prst="rect">
            <a:avLst/>
          </a:prstGeom>
        </p:spPr>
      </p:pic>
      <p:sp>
        <p:nvSpPr>
          <p:cNvPr id="5" name="Segnaposto numero diapositiva 4">
            <a:extLst>
              <a:ext uri="{FF2B5EF4-FFF2-40B4-BE49-F238E27FC236}">
                <a16:creationId xmlns:a16="http://schemas.microsoft.com/office/drawing/2014/main" id="{4BEA6A42-C4D6-4EF0-B85B-FD3C44E66A45}"/>
              </a:ext>
            </a:extLst>
          </p:cNvPr>
          <p:cNvSpPr>
            <a:spLocks noGrp="1"/>
          </p:cNvSpPr>
          <p:nvPr>
            <p:ph type="sldNum" sz="quarter" idx="12"/>
          </p:nvPr>
        </p:nvSpPr>
        <p:spPr/>
        <p:txBody>
          <a:bodyPr/>
          <a:lstStyle/>
          <a:p>
            <a:fld id="{B471838B-02BF-48BB-AF36-A942095BF0A8}" type="slidenum">
              <a:rPr lang="it-IT" smtClean="0"/>
              <a:t>21</a:t>
            </a:fld>
            <a:endParaRPr lang="it-IT"/>
          </a:p>
        </p:txBody>
      </p:sp>
    </p:spTree>
    <p:extLst>
      <p:ext uri="{BB962C8B-B14F-4D97-AF65-F5344CB8AC3E}">
        <p14:creationId xmlns:p14="http://schemas.microsoft.com/office/powerpoint/2010/main" val="3980121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27986-7B2A-47B7-B8A1-D2BB5E20A1D3}"/>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Account Data / </a:t>
            </a:r>
            <a:r>
              <a:rPr lang="it-IT" dirty="0" err="1">
                <a:solidFill>
                  <a:schemeClr val="accent1"/>
                </a:solidFill>
              </a:rPr>
              <a:t>Overall</a:t>
            </a:r>
            <a:r>
              <a:rPr lang="it-IT" dirty="0">
                <a:solidFill>
                  <a:schemeClr val="accent1"/>
                </a:solidFill>
              </a:rPr>
              <a:t> </a:t>
            </a:r>
            <a:r>
              <a:rPr lang="it-IT" dirty="0" err="1">
                <a:solidFill>
                  <a:schemeClr val="accent1"/>
                </a:solidFill>
              </a:rPr>
              <a:t>View</a:t>
            </a:r>
            <a:endParaRPr lang="it-IT" dirty="0">
              <a:solidFill>
                <a:schemeClr val="accent1"/>
              </a:solidFill>
            </a:endParaRPr>
          </a:p>
          <a:p>
            <a:r>
              <a:rPr lang="it-IT" sz="1400" dirty="0">
                <a:solidFill>
                  <a:schemeClr val="accent1"/>
                </a:solidFill>
              </a:rPr>
              <a:t>SHARE SPECIAL WITHDRAWALS </a:t>
            </a:r>
            <a:r>
              <a:rPr lang="it-IT" dirty="0"/>
              <a:t>GET /share/</a:t>
            </a:r>
            <a:r>
              <a:rPr lang="it-IT" dirty="0" err="1"/>
              <a:t>wdl</a:t>
            </a:r>
            <a:r>
              <a:rPr lang="it-IT" dirty="0"/>
              <a:t>/8801181</a:t>
            </a:r>
          </a:p>
        </p:txBody>
      </p:sp>
      <p:pic>
        <p:nvPicPr>
          <p:cNvPr id="4" name="Immagine 3">
            <a:extLst>
              <a:ext uri="{FF2B5EF4-FFF2-40B4-BE49-F238E27FC236}">
                <a16:creationId xmlns:a16="http://schemas.microsoft.com/office/drawing/2014/main" id="{E1FEB4A9-975E-45C9-8D05-8CB1115B8AF3}"/>
              </a:ext>
            </a:extLst>
          </p:cNvPr>
          <p:cNvPicPr>
            <a:picLocks noChangeAspect="1"/>
          </p:cNvPicPr>
          <p:nvPr/>
        </p:nvPicPr>
        <p:blipFill>
          <a:blip r:embed="rId2"/>
          <a:stretch>
            <a:fillRect/>
          </a:stretch>
        </p:blipFill>
        <p:spPr>
          <a:xfrm>
            <a:off x="2902628" y="753538"/>
            <a:ext cx="9067800" cy="1533525"/>
          </a:xfrm>
          <a:prstGeom prst="rect">
            <a:avLst/>
          </a:prstGeom>
        </p:spPr>
      </p:pic>
      <p:pic>
        <p:nvPicPr>
          <p:cNvPr id="5" name="Immagine 4">
            <a:extLst>
              <a:ext uri="{FF2B5EF4-FFF2-40B4-BE49-F238E27FC236}">
                <a16:creationId xmlns:a16="http://schemas.microsoft.com/office/drawing/2014/main" id="{F40450EB-9F92-4D11-A1CB-8AD64588F8D8}"/>
              </a:ext>
            </a:extLst>
          </p:cNvPr>
          <p:cNvPicPr>
            <a:picLocks noChangeAspect="1"/>
          </p:cNvPicPr>
          <p:nvPr/>
        </p:nvPicPr>
        <p:blipFill>
          <a:blip r:embed="rId3"/>
          <a:stretch>
            <a:fillRect/>
          </a:stretch>
        </p:blipFill>
        <p:spPr>
          <a:xfrm>
            <a:off x="106532" y="2442100"/>
            <a:ext cx="5766621" cy="4257675"/>
          </a:xfrm>
          <a:prstGeom prst="rect">
            <a:avLst/>
          </a:prstGeom>
        </p:spPr>
      </p:pic>
      <p:sp>
        <p:nvSpPr>
          <p:cNvPr id="3" name="Segnaposto numero diapositiva 2">
            <a:extLst>
              <a:ext uri="{FF2B5EF4-FFF2-40B4-BE49-F238E27FC236}">
                <a16:creationId xmlns:a16="http://schemas.microsoft.com/office/drawing/2014/main" id="{533BB147-280A-4AEB-ACBE-75E0DBD618EB}"/>
              </a:ext>
            </a:extLst>
          </p:cNvPr>
          <p:cNvSpPr>
            <a:spLocks noGrp="1"/>
          </p:cNvSpPr>
          <p:nvPr>
            <p:ph type="sldNum" sz="quarter" idx="12"/>
          </p:nvPr>
        </p:nvSpPr>
        <p:spPr/>
        <p:txBody>
          <a:bodyPr/>
          <a:lstStyle/>
          <a:p>
            <a:fld id="{B471838B-02BF-48BB-AF36-A942095BF0A8}" type="slidenum">
              <a:rPr lang="it-IT" smtClean="0"/>
              <a:t>22</a:t>
            </a:fld>
            <a:endParaRPr lang="it-IT"/>
          </a:p>
        </p:txBody>
      </p:sp>
    </p:spTree>
    <p:extLst>
      <p:ext uri="{BB962C8B-B14F-4D97-AF65-F5344CB8AC3E}">
        <p14:creationId xmlns:p14="http://schemas.microsoft.com/office/powerpoint/2010/main" val="403389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27986-7B2A-47B7-B8A1-D2BB5E20A1D3}"/>
              </a:ext>
            </a:extLst>
          </p:cNvPr>
          <p:cNvSpPr txBox="1"/>
          <p:nvPr/>
        </p:nvSpPr>
        <p:spPr>
          <a:xfrm>
            <a:off x="106533" y="0"/>
            <a:ext cx="3429770" cy="646331"/>
          </a:xfrm>
          <a:prstGeom prst="rect">
            <a:avLst/>
          </a:prstGeom>
          <a:noFill/>
        </p:spPr>
        <p:txBody>
          <a:bodyPr wrap="square" rtlCol="0">
            <a:spAutoFit/>
          </a:bodyPr>
          <a:lstStyle/>
          <a:p>
            <a:r>
              <a:rPr lang="it-IT" dirty="0">
                <a:solidFill>
                  <a:schemeClr val="accent1"/>
                </a:solidFill>
              </a:rPr>
              <a:t>Account Data / Share USD</a:t>
            </a:r>
          </a:p>
          <a:p>
            <a:r>
              <a:rPr lang="it-IT" dirty="0"/>
              <a:t>POST /share/</a:t>
            </a:r>
            <a:r>
              <a:rPr lang="it-IT" dirty="0" err="1"/>
              <a:t>movements</a:t>
            </a:r>
            <a:r>
              <a:rPr lang="it-IT" dirty="0"/>
              <a:t>/8801181</a:t>
            </a:r>
          </a:p>
        </p:txBody>
      </p:sp>
      <p:pic>
        <p:nvPicPr>
          <p:cNvPr id="6" name="Immagine 5">
            <a:extLst>
              <a:ext uri="{FF2B5EF4-FFF2-40B4-BE49-F238E27FC236}">
                <a16:creationId xmlns:a16="http://schemas.microsoft.com/office/drawing/2014/main" id="{08F44C8E-F240-41F6-96F9-7759B13392A1}"/>
              </a:ext>
            </a:extLst>
          </p:cNvPr>
          <p:cNvPicPr>
            <a:picLocks noChangeAspect="1"/>
          </p:cNvPicPr>
          <p:nvPr/>
        </p:nvPicPr>
        <p:blipFill>
          <a:blip r:embed="rId2"/>
          <a:stretch>
            <a:fillRect/>
          </a:stretch>
        </p:blipFill>
        <p:spPr>
          <a:xfrm>
            <a:off x="4428347" y="501650"/>
            <a:ext cx="7384207" cy="6177450"/>
          </a:xfrm>
          <a:prstGeom prst="rect">
            <a:avLst/>
          </a:prstGeom>
        </p:spPr>
      </p:pic>
      <p:sp>
        <p:nvSpPr>
          <p:cNvPr id="8" name="Rettangolo 7">
            <a:extLst>
              <a:ext uri="{FF2B5EF4-FFF2-40B4-BE49-F238E27FC236}">
                <a16:creationId xmlns:a16="http://schemas.microsoft.com/office/drawing/2014/main" id="{DCB2B84B-010A-4983-A01C-F424FDECE006}"/>
              </a:ext>
            </a:extLst>
          </p:cNvPr>
          <p:cNvSpPr/>
          <p:nvPr/>
        </p:nvSpPr>
        <p:spPr>
          <a:xfrm>
            <a:off x="106532" y="714375"/>
            <a:ext cx="6096000" cy="6247864"/>
          </a:xfrm>
          <a:prstGeom prst="rect">
            <a:avLst/>
          </a:prstGeom>
        </p:spPr>
        <p:txBody>
          <a:bodyPr>
            <a:spAutoFit/>
          </a:bodyPr>
          <a:lstStyle/>
          <a:p>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indxNo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"8801181"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ccyCode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"USD"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startDate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"2019-04-01"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endDate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"2020-05-07"</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currBalance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10986.54</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openBalance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17878.83</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srlExists</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err="1">
                <a:solidFill>
                  <a:srgbClr val="0451A5"/>
                </a:solidFill>
                <a:latin typeface="Consolas,  Courier New"/>
              </a:rPr>
              <a:t>true</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"shares"</a:t>
            </a:r>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recEnd</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"31-MAR-2031-MAR-2043,16CR903320"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indxNo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"8801181"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ccyCode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"USD"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balanceAmnt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10986.54</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acctDate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"2020-03-30T22:00:00.000+0000"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valueDate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"2020-03-30T22:00:00.000+0000"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"BDVD"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transCodeDesc</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a:t>
            </a:r>
            <a:r>
              <a:rPr lang="it-IT" sz="1000" dirty="0" err="1">
                <a:solidFill>
                  <a:srgbClr val="0451A5"/>
                </a:solidFill>
                <a:latin typeface="Consolas,  Courier New"/>
              </a:rPr>
              <a:t>Dividend</a:t>
            </a:r>
            <a:r>
              <a:rPr lang="it-IT" sz="1000" dirty="0">
                <a:solidFill>
                  <a:srgbClr val="0451A5"/>
                </a:solidFill>
                <a:latin typeface="Consolas,  Courier New"/>
              </a:rPr>
              <a:t> Payment"</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transFmt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err="1">
                <a:solidFill>
                  <a:srgbClr val="0451A5"/>
                </a:solidFill>
                <a:latin typeface="Consolas,  Courier New"/>
              </a:rPr>
              <a:t>null</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jurnalNo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903320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transAmount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43.16</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amntDrcr</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"CR"</a:t>
            </a:r>
            <a:endParaRPr lang="it-IT" sz="1000" dirty="0">
              <a:solidFill>
                <a:srgbClr val="000000"/>
              </a:solidFill>
              <a:latin typeface="Consolas,  Courier New"/>
            </a:endParaRP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recEnd</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"31-MAR-2031-MAR-2043,16CR903162"</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indxNo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"8801181"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ccyCode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"USD"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balanceAmnt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10943.380000000001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acctDate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"2020-03-30T22:00:00.000+0000"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valueDate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"2020-03-30T22:00:00.000+0000"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"BDVD"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transCodeDesc</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a:t>
            </a:r>
            <a:r>
              <a:rPr lang="it-IT" sz="1000" dirty="0" err="1">
                <a:solidFill>
                  <a:srgbClr val="0451A5"/>
                </a:solidFill>
                <a:latin typeface="Consolas,  Courier New"/>
              </a:rPr>
              <a:t>Dividend</a:t>
            </a:r>
            <a:r>
              <a:rPr lang="it-IT" sz="1000" dirty="0">
                <a:solidFill>
                  <a:srgbClr val="0451A5"/>
                </a:solidFill>
                <a:latin typeface="Consolas,  Courier New"/>
              </a:rPr>
              <a:t> Payment"</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transFmt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err="1">
                <a:solidFill>
                  <a:srgbClr val="0451A5"/>
                </a:solidFill>
                <a:latin typeface="Consolas,  Courier New"/>
              </a:rPr>
              <a:t>null</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jurnalNo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903162</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transAmount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43.16</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amntDrcr</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"CR"</a:t>
            </a:r>
            <a:endParaRPr lang="it-IT" sz="1000" dirty="0">
              <a:solidFill>
                <a:srgbClr val="000000"/>
              </a:solidFill>
              <a:latin typeface="Consolas,  Courier New"/>
            </a:endParaRP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b="0" dirty="0">
                <a:solidFill>
                  <a:srgbClr val="000000"/>
                </a:solidFill>
                <a:effectLst/>
                <a:latin typeface="Consolas,  Courier New"/>
              </a:rPr>
              <a:t>    ]</a:t>
            </a:r>
          </a:p>
          <a:p>
            <a:r>
              <a:rPr lang="it-IT" sz="1000" dirty="0">
                <a:solidFill>
                  <a:srgbClr val="000000"/>
                </a:solidFill>
                <a:latin typeface="Consolas,  Courier New"/>
              </a:rPr>
              <a:t>}</a:t>
            </a:r>
            <a:endParaRPr lang="it-IT" sz="1000" b="0" dirty="0">
              <a:solidFill>
                <a:srgbClr val="000000"/>
              </a:solidFill>
              <a:effectLst/>
              <a:latin typeface="Consolas,  Courier New"/>
            </a:endParaRPr>
          </a:p>
        </p:txBody>
      </p:sp>
      <p:cxnSp>
        <p:nvCxnSpPr>
          <p:cNvPr id="10" name="Connettore 2 9">
            <a:extLst>
              <a:ext uri="{FF2B5EF4-FFF2-40B4-BE49-F238E27FC236}">
                <a16:creationId xmlns:a16="http://schemas.microsoft.com/office/drawing/2014/main" id="{4A599B41-190C-418F-9E73-60BA9EC27F76}"/>
              </a:ext>
            </a:extLst>
          </p:cNvPr>
          <p:cNvCxnSpPr>
            <a:cxnSpLocks/>
          </p:cNvCxnSpPr>
          <p:nvPr/>
        </p:nvCxnSpPr>
        <p:spPr>
          <a:xfrm>
            <a:off x="1099038" y="1907931"/>
            <a:ext cx="7839689" cy="4448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835CCBC9-98C0-4ABB-8619-DAEE2CB32D41}"/>
              </a:ext>
            </a:extLst>
          </p:cNvPr>
          <p:cNvSpPr>
            <a:spLocks noGrp="1"/>
          </p:cNvSpPr>
          <p:nvPr>
            <p:ph type="sldNum" sz="quarter" idx="12"/>
          </p:nvPr>
        </p:nvSpPr>
        <p:spPr/>
        <p:txBody>
          <a:bodyPr/>
          <a:lstStyle/>
          <a:p>
            <a:fld id="{B471838B-02BF-48BB-AF36-A942095BF0A8}" type="slidenum">
              <a:rPr lang="it-IT" smtClean="0"/>
              <a:t>23</a:t>
            </a:fld>
            <a:endParaRPr lang="it-IT"/>
          </a:p>
        </p:txBody>
      </p:sp>
      <p:sp>
        <p:nvSpPr>
          <p:cNvPr id="9" name="Rettangolo 8">
            <a:extLst>
              <a:ext uri="{FF2B5EF4-FFF2-40B4-BE49-F238E27FC236}">
                <a16:creationId xmlns:a16="http://schemas.microsoft.com/office/drawing/2014/main" id="{71EED4F8-7DC8-4230-9F35-4500BDBC7CB6}"/>
              </a:ext>
            </a:extLst>
          </p:cNvPr>
          <p:cNvSpPr/>
          <p:nvPr/>
        </p:nvSpPr>
        <p:spPr>
          <a:xfrm>
            <a:off x="3592286" y="3110"/>
            <a:ext cx="8493182" cy="369332"/>
          </a:xfrm>
          <a:prstGeom prst="rect">
            <a:avLst/>
          </a:prstGeom>
          <a:ln>
            <a:solidFill>
              <a:schemeClr val="accent3"/>
            </a:solidFill>
          </a:ln>
        </p:spPr>
        <p:txBody>
          <a:bodyPr wrap="square">
            <a:spAutoFit/>
          </a:bodyPr>
          <a:lstStyle/>
          <a:p>
            <a:r>
              <a:rPr lang="en-US" sz="1600" i="1" dirty="0">
                <a:solidFill>
                  <a:schemeClr val="accent2">
                    <a:lumMod val="75000"/>
                  </a:schemeClr>
                </a:solidFill>
              </a:rPr>
              <a:t>jasper report </a:t>
            </a:r>
            <a:r>
              <a:rPr lang="en-US" sz="1600" b="1" i="1" dirty="0" err="1">
                <a:solidFill>
                  <a:schemeClr val="accent2">
                    <a:lumMod val="75000"/>
                  </a:schemeClr>
                </a:solidFill>
              </a:rPr>
              <a:t>share.jrxml</a:t>
            </a:r>
            <a:r>
              <a:rPr lang="en-US" sz="1600" b="1" i="1" dirty="0">
                <a:solidFill>
                  <a:schemeClr val="accent2">
                    <a:lumMod val="75000"/>
                  </a:schemeClr>
                </a:solidFill>
              </a:rPr>
              <a:t> (params: </a:t>
            </a:r>
            <a:r>
              <a:rPr lang="it-IT" sz="1600" dirty="0" err="1">
                <a:solidFill>
                  <a:schemeClr val="accent2">
                    <a:lumMod val="75000"/>
                  </a:schemeClr>
                </a:solidFill>
              </a:rPr>
              <a:t>pIndexNo</a:t>
            </a:r>
            <a:r>
              <a:rPr lang="it-IT" sz="1600" dirty="0">
                <a:solidFill>
                  <a:schemeClr val="accent2">
                    <a:lumMod val="75000"/>
                  </a:schemeClr>
                </a:solidFill>
              </a:rPr>
              <a:t>, </a:t>
            </a:r>
            <a:r>
              <a:rPr lang="it-IT" sz="1600" dirty="0" err="1">
                <a:solidFill>
                  <a:schemeClr val="accent2">
                    <a:lumMod val="75000"/>
                  </a:schemeClr>
                </a:solidFill>
              </a:rPr>
              <a:t>pCcy</a:t>
            </a:r>
            <a:r>
              <a:rPr lang="it-IT" dirty="0"/>
              <a:t>,</a:t>
            </a:r>
            <a:r>
              <a:rPr lang="it-IT" sz="1600" dirty="0">
                <a:solidFill>
                  <a:schemeClr val="accent2">
                    <a:lumMod val="75000"/>
                  </a:schemeClr>
                </a:solidFill>
              </a:rPr>
              <a:t> </a:t>
            </a:r>
            <a:r>
              <a:rPr lang="it-IT" sz="1600" dirty="0" err="1">
                <a:solidFill>
                  <a:schemeClr val="accent2">
                    <a:lumMod val="75000"/>
                  </a:schemeClr>
                </a:solidFill>
              </a:rPr>
              <a:t>pAsAt</a:t>
            </a:r>
            <a:r>
              <a:rPr lang="it-IT" sz="1600" dirty="0">
                <a:solidFill>
                  <a:schemeClr val="accent2">
                    <a:lumMod val="75000"/>
                  </a:schemeClr>
                </a:solidFill>
              </a:rPr>
              <a:t>, </a:t>
            </a:r>
            <a:r>
              <a:rPr lang="it-IT" sz="1600" dirty="0" err="1">
                <a:solidFill>
                  <a:schemeClr val="accent2">
                    <a:lumMod val="75000"/>
                  </a:schemeClr>
                </a:solidFill>
              </a:rPr>
              <a:t>pName</a:t>
            </a:r>
            <a:r>
              <a:rPr lang="it-IT" sz="1600" dirty="0">
                <a:solidFill>
                  <a:schemeClr val="accent2">
                    <a:lumMod val="75000"/>
                  </a:schemeClr>
                </a:solidFill>
              </a:rPr>
              <a:t>,</a:t>
            </a:r>
            <a:r>
              <a:rPr lang="it-IT" dirty="0"/>
              <a:t> </a:t>
            </a:r>
            <a:r>
              <a:rPr lang="it-IT" sz="1600" dirty="0" err="1">
                <a:solidFill>
                  <a:schemeClr val="accent2">
                    <a:lumMod val="75000"/>
                  </a:schemeClr>
                </a:solidFill>
              </a:rPr>
              <a:t>pCurrBal</a:t>
            </a:r>
            <a:r>
              <a:rPr lang="it-IT" sz="1600" dirty="0">
                <a:solidFill>
                  <a:schemeClr val="accent2">
                    <a:lumMod val="75000"/>
                  </a:schemeClr>
                </a:solidFill>
              </a:rPr>
              <a:t>, </a:t>
            </a:r>
            <a:r>
              <a:rPr lang="it-IT" sz="1600" dirty="0" err="1">
                <a:solidFill>
                  <a:schemeClr val="accent2">
                    <a:lumMod val="75000"/>
                  </a:schemeClr>
                </a:solidFill>
              </a:rPr>
              <a:t>pMovFrom</a:t>
            </a:r>
            <a:r>
              <a:rPr lang="it-IT" sz="1600" dirty="0">
                <a:solidFill>
                  <a:schemeClr val="accent2">
                    <a:lumMod val="75000"/>
                  </a:schemeClr>
                </a:solidFill>
              </a:rPr>
              <a:t>, </a:t>
            </a:r>
            <a:r>
              <a:rPr lang="it-IT" sz="1600" dirty="0" err="1">
                <a:solidFill>
                  <a:schemeClr val="accent2">
                    <a:lumMod val="75000"/>
                  </a:schemeClr>
                </a:solidFill>
              </a:rPr>
              <a:t>pBegBal</a:t>
            </a:r>
            <a:r>
              <a:rPr lang="it-IT" sz="1600" dirty="0">
                <a:solidFill>
                  <a:schemeClr val="accent2">
                    <a:lumMod val="75000"/>
                  </a:schemeClr>
                </a:solidFill>
              </a:rPr>
              <a:t> );</a:t>
            </a:r>
          </a:p>
        </p:txBody>
      </p:sp>
      <p:cxnSp>
        <p:nvCxnSpPr>
          <p:cNvPr id="7" name="Connettore 2 6">
            <a:extLst>
              <a:ext uri="{FF2B5EF4-FFF2-40B4-BE49-F238E27FC236}">
                <a16:creationId xmlns:a16="http://schemas.microsoft.com/office/drawing/2014/main" id="{DC5C6E31-37AC-471D-944E-334A276A2F11}"/>
              </a:ext>
            </a:extLst>
          </p:cNvPr>
          <p:cNvCxnSpPr/>
          <p:nvPr/>
        </p:nvCxnSpPr>
        <p:spPr>
          <a:xfrm flipH="1" flipV="1">
            <a:off x="10403633" y="372442"/>
            <a:ext cx="755779" cy="485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753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27986-7B2A-47B7-B8A1-D2BB5E20A1D3}"/>
              </a:ext>
            </a:extLst>
          </p:cNvPr>
          <p:cNvSpPr txBox="1"/>
          <p:nvPr/>
        </p:nvSpPr>
        <p:spPr>
          <a:xfrm>
            <a:off x="106533" y="0"/>
            <a:ext cx="3093868" cy="646331"/>
          </a:xfrm>
          <a:prstGeom prst="rect">
            <a:avLst/>
          </a:prstGeom>
          <a:noFill/>
        </p:spPr>
        <p:txBody>
          <a:bodyPr wrap="square" rtlCol="0">
            <a:spAutoFit/>
          </a:bodyPr>
          <a:lstStyle/>
          <a:p>
            <a:r>
              <a:rPr lang="it-IT" dirty="0">
                <a:solidFill>
                  <a:schemeClr val="accent1"/>
                </a:solidFill>
              </a:rPr>
              <a:t>Account Data / </a:t>
            </a:r>
            <a:r>
              <a:rPr lang="it-IT" dirty="0" err="1">
                <a:solidFill>
                  <a:schemeClr val="accent1"/>
                </a:solidFill>
              </a:rPr>
              <a:t>Loan</a:t>
            </a:r>
            <a:r>
              <a:rPr lang="it-IT" dirty="0">
                <a:solidFill>
                  <a:schemeClr val="accent1"/>
                </a:solidFill>
              </a:rPr>
              <a:t> 94347</a:t>
            </a:r>
          </a:p>
          <a:p>
            <a:r>
              <a:rPr lang="it-IT" dirty="0"/>
              <a:t>POST /</a:t>
            </a:r>
            <a:r>
              <a:rPr lang="it-IT" dirty="0" err="1"/>
              <a:t>loan</a:t>
            </a:r>
            <a:r>
              <a:rPr lang="it-IT" dirty="0"/>
              <a:t>/</a:t>
            </a:r>
            <a:r>
              <a:rPr lang="it-IT" dirty="0" err="1"/>
              <a:t>movements</a:t>
            </a:r>
            <a:r>
              <a:rPr lang="it-IT" dirty="0"/>
              <a:t>/94347</a:t>
            </a:r>
          </a:p>
        </p:txBody>
      </p:sp>
      <p:pic>
        <p:nvPicPr>
          <p:cNvPr id="3" name="Immagine 2">
            <a:extLst>
              <a:ext uri="{FF2B5EF4-FFF2-40B4-BE49-F238E27FC236}">
                <a16:creationId xmlns:a16="http://schemas.microsoft.com/office/drawing/2014/main" id="{B4ED806E-E9E5-4E6D-B537-04D7B5684373}"/>
              </a:ext>
            </a:extLst>
          </p:cNvPr>
          <p:cNvPicPr>
            <a:picLocks noChangeAspect="1"/>
          </p:cNvPicPr>
          <p:nvPr/>
        </p:nvPicPr>
        <p:blipFill>
          <a:blip r:embed="rId2"/>
          <a:stretch>
            <a:fillRect/>
          </a:stretch>
        </p:blipFill>
        <p:spPr>
          <a:xfrm>
            <a:off x="4696934" y="452437"/>
            <a:ext cx="7505700" cy="6086475"/>
          </a:xfrm>
          <a:prstGeom prst="rect">
            <a:avLst/>
          </a:prstGeom>
        </p:spPr>
      </p:pic>
      <p:sp>
        <p:nvSpPr>
          <p:cNvPr id="9" name="Rettangolo 8">
            <a:extLst>
              <a:ext uri="{FF2B5EF4-FFF2-40B4-BE49-F238E27FC236}">
                <a16:creationId xmlns:a16="http://schemas.microsoft.com/office/drawing/2014/main" id="{2BB6E7CB-A7E1-4A63-971A-962FB03D2CFB}"/>
              </a:ext>
            </a:extLst>
          </p:cNvPr>
          <p:cNvSpPr/>
          <p:nvPr/>
        </p:nvSpPr>
        <p:spPr>
          <a:xfrm>
            <a:off x="0" y="408374"/>
            <a:ext cx="5314209" cy="6709529"/>
          </a:xfrm>
          <a:prstGeom prst="rect">
            <a:avLst/>
          </a:prstGeom>
        </p:spPr>
        <p:txBody>
          <a:bodyPr wrap="square">
            <a:spAutoFit/>
          </a:bodyPr>
          <a:lstStyle/>
          <a:p>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loanNo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94347</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ccyCode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"USD"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indxNo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"8801181"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startDate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"2019-04-01"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endDate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"2020-05-07"</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currBalance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18178.35</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openBalance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40000.0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srlExists</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err="1">
                <a:solidFill>
                  <a:srgbClr val="0451A5"/>
                </a:solidFill>
                <a:latin typeface="Consolas,  Courier New"/>
              </a:rPr>
              <a:t>true</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loans</a:t>
            </a:r>
            <a:r>
              <a:rPr lang="it-IT" sz="1000" dirty="0">
                <a:solidFill>
                  <a:srgbClr val="A31515"/>
                </a:solidFill>
                <a:latin typeface="Consolas,  Courier New"/>
              </a:rPr>
              <a:t>"</a:t>
            </a:r>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recEnd</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"90285329-GEN-20CR2195,51132,85"</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loanNo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94347</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indexNo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"8801181"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ccyCode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"USD"</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typeLnCd</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"OL"</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typeLnDesc</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a:t>
            </a:r>
            <a:r>
              <a:rPr lang="it-IT" sz="1000" dirty="0" err="1">
                <a:solidFill>
                  <a:srgbClr val="0451A5"/>
                </a:solidFill>
                <a:latin typeface="Consolas,  Courier New"/>
              </a:rPr>
              <a:t>Ordinary</a:t>
            </a:r>
            <a:r>
              <a:rPr lang="it-IT" sz="1000" dirty="0">
                <a:solidFill>
                  <a:srgbClr val="0451A5"/>
                </a:solidFill>
                <a:latin typeface="Consolas,  Courier New"/>
              </a:rPr>
              <a:t> </a:t>
            </a:r>
            <a:r>
              <a:rPr lang="it-IT" sz="1000" dirty="0" err="1">
                <a:solidFill>
                  <a:srgbClr val="0451A5"/>
                </a:solidFill>
                <a:latin typeface="Consolas,  Courier New"/>
              </a:rPr>
              <a:t>Loan</a:t>
            </a:r>
            <a:r>
              <a:rPr lang="it-IT" sz="1000" dirty="0">
                <a:solidFill>
                  <a:srgbClr val="0451A5"/>
                </a:solidFill>
                <a:latin typeface="Consolas,  Courier New"/>
              </a:rPr>
              <a:t>"</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osPrincipal</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acrdInt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acctDate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"2020-01-28T23:00:00.000+0000"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valueDate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"2020-01-28T23:00:00.000+0000"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transCode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"PRSL"</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transDesc</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"payroll share-</a:t>
            </a:r>
            <a:r>
              <a:rPr lang="it-IT" sz="1000" dirty="0" err="1">
                <a:solidFill>
                  <a:srgbClr val="0451A5"/>
                </a:solidFill>
                <a:latin typeface="Consolas,  Courier New"/>
              </a:rPr>
              <a:t>loan</a:t>
            </a:r>
            <a:r>
              <a:rPr lang="it-IT" sz="1000" dirty="0">
                <a:solidFill>
                  <a:srgbClr val="0451A5"/>
                </a:solidFill>
                <a:latin typeface="Consolas,  Courier New"/>
              </a:rPr>
              <a:t> transfer"</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jornalNo</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902853</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amntPrincipal</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2195.51</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drcrPrincipal</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451A5"/>
                </a:solidFill>
                <a:latin typeface="Consolas,  Courier New"/>
              </a:rPr>
              <a:t>"-"</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amntInt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132.85</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drcrInt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err="1">
                <a:solidFill>
                  <a:srgbClr val="0451A5"/>
                </a:solidFill>
                <a:latin typeface="Consolas,  Courier New"/>
              </a:rPr>
              <a:t>null</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balanceAmnt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18178.35</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paymentAmnt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2328.36</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curBalance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18178.35</a:t>
            </a:r>
            <a:endParaRPr lang="it-IT" sz="1000" dirty="0">
              <a:solidFill>
                <a:srgbClr val="000000"/>
              </a:solidFill>
              <a:latin typeface="Consolas,  Courier New"/>
            </a:endParaRP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amntPrincipal</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40000.0</a:t>
            </a:r>
            <a:r>
              <a:rPr lang="it-IT" sz="1000" dirty="0">
                <a:solidFill>
                  <a:srgbClr val="000000"/>
                </a:solidFill>
                <a:latin typeface="Consolas,  Courier New"/>
              </a:rPr>
              <a:t>,            </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balanceAmnt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40000.0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paymentAmnt</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0.0</a:t>
            </a:r>
            <a:r>
              <a:rPr lang="it-IT" sz="1000" dirty="0">
                <a:solidFill>
                  <a:srgbClr val="000000"/>
                </a:solidFill>
                <a:latin typeface="Consolas,  Courier New"/>
              </a:rPr>
              <a:t>,</a:t>
            </a:r>
          </a:p>
          <a:p>
            <a:r>
              <a:rPr lang="it-IT" sz="1000" dirty="0">
                <a:solidFill>
                  <a:srgbClr val="000000"/>
                </a:solidFill>
                <a:latin typeface="Consolas,  Courier New"/>
              </a:rPr>
              <a:t>            </a:t>
            </a:r>
            <a:r>
              <a:rPr lang="it-IT" sz="1000" dirty="0">
                <a:solidFill>
                  <a:srgbClr val="A31515"/>
                </a:solidFill>
                <a:latin typeface="Consolas,  Courier New"/>
              </a:rPr>
              <a:t>"</a:t>
            </a:r>
            <a:r>
              <a:rPr lang="it-IT" sz="1000" dirty="0" err="1">
                <a:solidFill>
                  <a:srgbClr val="A31515"/>
                </a:solidFill>
                <a:latin typeface="Consolas,  Courier New"/>
              </a:rPr>
              <a:t>curBalance</a:t>
            </a:r>
            <a:r>
              <a:rPr lang="it-IT" sz="1000" dirty="0">
                <a:solidFill>
                  <a:srgbClr val="A31515"/>
                </a:solidFill>
                <a:latin typeface="Consolas,  Courier New"/>
              </a:rPr>
              <a:t>"</a:t>
            </a:r>
            <a:r>
              <a:rPr lang="it-IT" sz="1000" dirty="0">
                <a:solidFill>
                  <a:srgbClr val="000000"/>
                </a:solidFill>
                <a:latin typeface="Consolas,  Courier New"/>
              </a:rPr>
              <a:t>: </a:t>
            </a:r>
            <a:r>
              <a:rPr lang="it-IT" sz="1000" dirty="0">
                <a:solidFill>
                  <a:srgbClr val="09885A"/>
                </a:solidFill>
                <a:latin typeface="Consolas,  Courier New"/>
              </a:rPr>
              <a:t>18178.35</a:t>
            </a:r>
            <a:endParaRPr lang="it-IT" sz="1000" dirty="0">
              <a:solidFill>
                <a:srgbClr val="000000"/>
              </a:solidFill>
              <a:latin typeface="Consolas,  Courier New"/>
            </a:endParaRPr>
          </a:p>
          <a:p>
            <a:r>
              <a:rPr lang="it-IT" sz="1000" dirty="0">
                <a:solidFill>
                  <a:srgbClr val="000000"/>
                </a:solidFill>
                <a:latin typeface="Consolas,  Courier New"/>
              </a:rPr>
              <a:t>        }</a:t>
            </a:r>
          </a:p>
          <a:p>
            <a:r>
              <a:rPr lang="it-IT" sz="1000" dirty="0">
                <a:solidFill>
                  <a:srgbClr val="000000"/>
                </a:solidFill>
                <a:latin typeface="Consolas,  Courier New"/>
              </a:rPr>
              <a:t>    ]</a:t>
            </a:r>
          </a:p>
          <a:p>
            <a:r>
              <a:rPr lang="it-IT" sz="1000" dirty="0">
                <a:solidFill>
                  <a:srgbClr val="000000"/>
                </a:solidFill>
                <a:latin typeface="Consolas,  Courier New"/>
              </a:rPr>
              <a:t>}</a:t>
            </a:r>
            <a:endParaRPr lang="it-IT" sz="1000" b="0" dirty="0">
              <a:solidFill>
                <a:srgbClr val="000000"/>
              </a:solidFill>
              <a:effectLst/>
              <a:latin typeface="Consolas,  Courier New"/>
            </a:endParaRPr>
          </a:p>
        </p:txBody>
      </p:sp>
      <p:sp>
        <p:nvSpPr>
          <p:cNvPr id="11" name="Rettangolo 10">
            <a:extLst>
              <a:ext uri="{FF2B5EF4-FFF2-40B4-BE49-F238E27FC236}">
                <a16:creationId xmlns:a16="http://schemas.microsoft.com/office/drawing/2014/main" id="{537C7465-E2A8-450D-B83F-C8679E0DAA2B}"/>
              </a:ext>
            </a:extLst>
          </p:cNvPr>
          <p:cNvSpPr/>
          <p:nvPr/>
        </p:nvSpPr>
        <p:spPr>
          <a:xfrm>
            <a:off x="4806378" y="6519446"/>
            <a:ext cx="7286811" cy="338554"/>
          </a:xfrm>
          <a:prstGeom prst="rect">
            <a:avLst/>
          </a:prstGeom>
          <a:ln>
            <a:solidFill>
              <a:schemeClr val="accent3"/>
            </a:solidFill>
          </a:ln>
        </p:spPr>
        <p:txBody>
          <a:bodyPr wrap="square">
            <a:spAutoFit/>
          </a:bodyPr>
          <a:lstStyle/>
          <a:p>
            <a:r>
              <a:rPr lang="en-US" sz="1600" i="1" dirty="0">
                <a:solidFill>
                  <a:schemeClr val="bg1">
                    <a:lumMod val="50000"/>
                  </a:schemeClr>
                </a:solidFill>
              </a:rPr>
              <a:t>NOTE: Loan Type Start, End Month and Original amount came from the menu link</a:t>
            </a:r>
            <a:endParaRPr lang="it-IT" sz="1600" i="1" dirty="0">
              <a:solidFill>
                <a:schemeClr val="bg1">
                  <a:lumMod val="50000"/>
                </a:schemeClr>
              </a:solidFill>
            </a:endParaRPr>
          </a:p>
        </p:txBody>
      </p:sp>
      <p:sp>
        <p:nvSpPr>
          <p:cNvPr id="4" name="Segnaposto numero diapositiva 3">
            <a:extLst>
              <a:ext uri="{FF2B5EF4-FFF2-40B4-BE49-F238E27FC236}">
                <a16:creationId xmlns:a16="http://schemas.microsoft.com/office/drawing/2014/main" id="{FBC0A42B-C763-4E13-95FF-74874181C0EE}"/>
              </a:ext>
            </a:extLst>
          </p:cNvPr>
          <p:cNvSpPr>
            <a:spLocks noGrp="1"/>
          </p:cNvSpPr>
          <p:nvPr>
            <p:ph type="sldNum" sz="quarter" idx="12"/>
          </p:nvPr>
        </p:nvSpPr>
        <p:spPr/>
        <p:txBody>
          <a:bodyPr/>
          <a:lstStyle/>
          <a:p>
            <a:fld id="{B471838B-02BF-48BB-AF36-A942095BF0A8}" type="slidenum">
              <a:rPr lang="it-IT" smtClean="0"/>
              <a:t>24</a:t>
            </a:fld>
            <a:endParaRPr lang="it-IT"/>
          </a:p>
        </p:txBody>
      </p:sp>
      <p:sp>
        <p:nvSpPr>
          <p:cNvPr id="7" name="Rettangolo 6">
            <a:extLst>
              <a:ext uri="{FF2B5EF4-FFF2-40B4-BE49-F238E27FC236}">
                <a16:creationId xmlns:a16="http://schemas.microsoft.com/office/drawing/2014/main" id="{01E0F62A-CAA7-44D9-B6E9-9B31BA52C611}"/>
              </a:ext>
            </a:extLst>
          </p:cNvPr>
          <p:cNvSpPr/>
          <p:nvPr/>
        </p:nvSpPr>
        <p:spPr>
          <a:xfrm>
            <a:off x="3200401" y="3110"/>
            <a:ext cx="8991599" cy="615553"/>
          </a:xfrm>
          <a:prstGeom prst="rect">
            <a:avLst/>
          </a:prstGeom>
          <a:ln>
            <a:solidFill>
              <a:schemeClr val="accent3"/>
            </a:solidFill>
          </a:ln>
        </p:spPr>
        <p:txBody>
          <a:bodyPr wrap="square">
            <a:spAutoFit/>
          </a:bodyPr>
          <a:lstStyle/>
          <a:p>
            <a:r>
              <a:rPr lang="en-US" sz="1600" i="1" dirty="0">
                <a:solidFill>
                  <a:schemeClr val="accent2">
                    <a:lumMod val="75000"/>
                  </a:schemeClr>
                </a:solidFill>
              </a:rPr>
              <a:t>jasper report </a:t>
            </a:r>
            <a:r>
              <a:rPr lang="en-US" sz="1600" b="1" i="1" dirty="0" err="1">
                <a:solidFill>
                  <a:schemeClr val="accent2">
                    <a:lumMod val="75000"/>
                  </a:schemeClr>
                </a:solidFill>
              </a:rPr>
              <a:t>loan.jrxml</a:t>
            </a:r>
            <a:r>
              <a:rPr lang="en-US" sz="1600" b="1" i="1" dirty="0">
                <a:solidFill>
                  <a:schemeClr val="accent2">
                    <a:lumMod val="75000"/>
                  </a:schemeClr>
                </a:solidFill>
              </a:rPr>
              <a:t> (params: </a:t>
            </a:r>
            <a:r>
              <a:rPr lang="it-IT" sz="1600" dirty="0" err="1">
                <a:solidFill>
                  <a:schemeClr val="accent2">
                    <a:lumMod val="75000"/>
                  </a:schemeClr>
                </a:solidFill>
              </a:rPr>
              <a:t>pIndexNo</a:t>
            </a:r>
            <a:r>
              <a:rPr lang="it-IT" sz="1600" dirty="0">
                <a:solidFill>
                  <a:schemeClr val="accent2">
                    <a:lumMod val="75000"/>
                  </a:schemeClr>
                </a:solidFill>
              </a:rPr>
              <a:t>, </a:t>
            </a:r>
            <a:r>
              <a:rPr lang="it-IT" sz="1600" dirty="0" err="1">
                <a:solidFill>
                  <a:schemeClr val="accent2">
                    <a:lumMod val="75000"/>
                  </a:schemeClr>
                </a:solidFill>
              </a:rPr>
              <a:t>pCcy</a:t>
            </a:r>
            <a:r>
              <a:rPr lang="it-IT" dirty="0"/>
              <a:t>,</a:t>
            </a:r>
            <a:r>
              <a:rPr lang="it-IT" sz="1600" dirty="0">
                <a:solidFill>
                  <a:schemeClr val="accent2">
                    <a:lumMod val="75000"/>
                  </a:schemeClr>
                </a:solidFill>
              </a:rPr>
              <a:t> </a:t>
            </a:r>
            <a:r>
              <a:rPr lang="it-IT" sz="1600" dirty="0" err="1">
                <a:solidFill>
                  <a:schemeClr val="accent2">
                    <a:lumMod val="75000"/>
                  </a:schemeClr>
                </a:solidFill>
              </a:rPr>
              <a:t>pAsAt</a:t>
            </a:r>
            <a:r>
              <a:rPr lang="it-IT" sz="1600" dirty="0">
                <a:solidFill>
                  <a:schemeClr val="accent2">
                    <a:lumMod val="75000"/>
                  </a:schemeClr>
                </a:solidFill>
              </a:rPr>
              <a:t>, </a:t>
            </a:r>
            <a:r>
              <a:rPr lang="it-IT" sz="1600" dirty="0" err="1">
                <a:solidFill>
                  <a:schemeClr val="accent2">
                    <a:lumMod val="75000"/>
                  </a:schemeClr>
                </a:solidFill>
              </a:rPr>
              <a:t>pName</a:t>
            </a:r>
            <a:r>
              <a:rPr lang="it-IT" sz="1600" dirty="0">
                <a:solidFill>
                  <a:schemeClr val="accent2">
                    <a:lumMod val="75000"/>
                  </a:schemeClr>
                </a:solidFill>
              </a:rPr>
              <a:t>,</a:t>
            </a:r>
            <a:r>
              <a:rPr lang="it-IT" dirty="0"/>
              <a:t> </a:t>
            </a:r>
            <a:r>
              <a:rPr lang="it-IT" sz="1600" dirty="0" err="1">
                <a:solidFill>
                  <a:schemeClr val="accent2">
                    <a:lumMod val="75000"/>
                  </a:schemeClr>
                </a:solidFill>
              </a:rPr>
              <a:t>pCurrBal</a:t>
            </a:r>
            <a:r>
              <a:rPr lang="it-IT" sz="1600" dirty="0">
                <a:solidFill>
                  <a:schemeClr val="accent2">
                    <a:lumMod val="75000"/>
                  </a:schemeClr>
                </a:solidFill>
              </a:rPr>
              <a:t>, </a:t>
            </a:r>
            <a:r>
              <a:rPr lang="it-IT" sz="1600" dirty="0" err="1">
                <a:solidFill>
                  <a:schemeClr val="accent2">
                    <a:lumMod val="75000"/>
                  </a:schemeClr>
                </a:solidFill>
              </a:rPr>
              <a:t>pMovFrom</a:t>
            </a:r>
            <a:r>
              <a:rPr lang="it-IT" sz="1600" dirty="0">
                <a:solidFill>
                  <a:schemeClr val="accent2">
                    <a:lumMod val="75000"/>
                  </a:schemeClr>
                </a:solidFill>
              </a:rPr>
              <a:t>, </a:t>
            </a:r>
            <a:r>
              <a:rPr lang="it-IT" sz="1600" dirty="0" err="1">
                <a:solidFill>
                  <a:schemeClr val="accent2">
                    <a:lumMod val="75000"/>
                  </a:schemeClr>
                </a:solidFill>
              </a:rPr>
              <a:t>pFrom</a:t>
            </a:r>
            <a:r>
              <a:rPr lang="it-IT" sz="1600" dirty="0">
                <a:solidFill>
                  <a:schemeClr val="accent2">
                    <a:lumMod val="75000"/>
                  </a:schemeClr>
                </a:solidFill>
              </a:rPr>
              <a:t>, </a:t>
            </a:r>
            <a:r>
              <a:rPr lang="it-IT" sz="1600" dirty="0" err="1">
                <a:solidFill>
                  <a:schemeClr val="accent2">
                    <a:lumMod val="75000"/>
                  </a:schemeClr>
                </a:solidFill>
              </a:rPr>
              <a:t>pEstEnd</a:t>
            </a:r>
            <a:r>
              <a:rPr lang="it-IT" sz="1600" dirty="0">
                <a:solidFill>
                  <a:schemeClr val="accent2">
                    <a:lumMod val="75000"/>
                  </a:schemeClr>
                </a:solidFill>
              </a:rPr>
              <a:t>, </a:t>
            </a:r>
            <a:r>
              <a:rPr lang="it-IT" sz="1600" dirty="0" err="1">
                <a:solidFill>
                  <a:schemeClr val="accent2">
                    <a:lumMod val="75000"/>
                  </a:schemeClr>
                </a:solidFill>
              </a:rPr>
              <a:t>pOrigAmnt</a:t>
            </a:r>
            <a:r>
              <a:rPr lang="it-IT" sz="1600" dirty="0">
                <a:solidFill>
                  <a:schemeClr val="accent2">
                    <a:lumMod val="75000"/>
                  </a:schemeClr>
                </a:solidFill>
              </a:rPr>
              <a:t>, </a:t>
            </a:r>
            <a:r>
              <a:rPr lang="it-IT" sz="1600" dirty="0" err="1">
                <a:solidFill>
                  <a:schemeClr val="accent2">
                    <a:lumMod val="75000"/>
                  </a:schemeClr>
                </a:solidFill>
              </a:rPr>
              <a:t>pLoanNo</a:t>
            </a:r>
            <a:r>
              <a:rPr lang="it-IT" sz="1600" dirty="0">
                <a:solidFill>
                  <a:schemeClr val="accent2">
                    <a:lumMod val="75000"/>
                  </a:schemeClr>
                </a:solidFill>
              </a:rPr>
              <a:t>, </a:t>
            </a:r>
            <a:r>
              <a:rPr lang="it-IT" sz="1600" dirty="0" err="1">
                <a:solidFill>
                  <a:schemeClr val="accent2">
                    <a:lumMod val="75000"/>
                  </a:schemeClr>
                </a:solidFill>
              </a:rPr>
              <a:t>pLoanType</a:t>
            </a:r>
            <a:r>
              <a:rPr lang="it-IT" sz="1600" dirty="0">
                <a:solidFill>
                  <a:schemeClr val="accent2">
                    <a:lumMod val="75000"/>
                  </a:schemeClr>
                </a:solidFill>
              </a:rPr>
              <a:t>);</a:t>
            </a:r>
          </a:p>
        </p:txBody>
      </p:sp>
      <p:cxnSp>
        <p:nvCxnSpPr>
          <p:cNvPr id="6" name="Connettore 2 5">
            <a:extLst>
              <a:ext uri="{FF2B5EF4-FFF2-40B4-BE49-F238E27FC236}">
                <a16:creationId xmlns:a16="http://schemas.microsoft.com/office/drawing/2014/main" id="{139A58CA-3AA4-4D3E-99D6-BD600882C967}"/>
              </a:ext>
            </a:extLst>
          </p:cNvPr>
          <p:cNvCxnSpPr/>
          <p:nvPr/>
        </p:nvCxnSpPr>
        <p:spPr>
          <a:xfrm flipH="1" flipV="1">
            <a:off x="10608906" y="319088"/>
            <a:ext cx="877078" cy="45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90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D36E2CA-5E4F-433D-A8B9-5E1AECE7B0E5}"/>
              </a:ext>
            </a:extLst>
          </p:cNvPr>
          <p:cNvPicPr>
            <a:picLocks noChangeAspect="1"/>
          </p:cNvPicPr>
          <p:nvPr/>
        </p:nvPicPr>
        <p:blipFill>
          <a:blip r:embed="rId2"/>
          <a:stretch>
            <a:fillRect/>
          </a:stretch>
        </p:blipFill>
        <p:spPr>
          <a:xfrm>
            <a:off x="4341461" y="1043198"/>
            <a:ext cx="1762125" cy="914400"/>
          </a:xfrm>
          <a:prstGeom prst="rect">
            <a:avLst/>
          </a:prstGeom>
        </p:spPr>
      </p:pic>
      <p:sp>
        <p:nvSpPr>
          <p:cNvPr id="3" name="CasellaDiTesto 2">
            <a:extLst>
              <a:ext uri="{FF2B5EF4-FFF2-40B4-BE49-F238E27FC236}">
                <a16:creationId xmlns:a16="http://schemas.microsoft.com/office/drawing/2014/main" id="{1F4A899B-0A60-41E3-8866-0AEA5247331C}"/>
              </a:ext>
            </a:extLst>
          </p:cNvPr>
          <p:cNvSpPr txBox="1"/>
          <p:nvPr/>
        </p:nvSpPr>
        <p:spPr>
          <a:xfrm>
            <a:off x="106532" y="0"/>
            <a:ext cx="3551068" cy="923330"/>
          </a:xfrm>
          <a:prstGeom prst="rect">
            <a:avLst/>
          </a:prstGeom>
          <a:noFill/>
        </p:spPr>
        <p:txBody>
          <a:bodyPr wrap="square" rtlCol="0">
            <a:spAutoFit/>
          </a:bodyPr>
          <a:lstStyle/>
          <a:p>
            <a:r>
              <a:rPr lang="it-IT" dirty="0" err="1">
                <a:solidFill>
                  <a:schemeClr val="accent1"/>
                </a:solidFill>
              </a:rPr>
              <a:t>Pending</a:t>
            </a:r>
            <a:r>
              <a:rPr lang="it-IT" dirty="0">
                <a:solidFill>
                  <a:schemeClr val="accent1"/>
                </a:solidFill>
              </a:rPr>
              <a:t> </a:t>
            </a:r>
            <a:r>
              <a:rPr lang="it-IT" dirty="0" err="1">
                <a:solidFill>
                  <a:schemeClr val="accent1"/>
                </a:solidFill>
              </a:rPr>
              <a:t>Loan</a:t>
            </a:r>
            <a:r>
              <a:rPr lang="it-IT" dirty="0">
                <a:solidFill>
                  <a:schemeClr val="accent1"/>
                </a:solidFill>
              </a:rPr>
              <a:t> Application</a:t>
            </a:r>
          </a:p>
          <a:p>
            <a:r>
              <a:rPr lang="it-IT" dirty="0" err="1">
                <a:solidFill>
                  <a:schemeClr val="accent1"/>
                </a:solidFill>
              </a:rPr>
              <a:t>Loan</a:t>
            </a:r>
            <a:r>
              <a:rPr lang="it-IT" dirty="0">
                <a:solidFill>
                  <a:schemeClr val="accent1"/>
                </a:solidFill>
              </a:rPr>
              <a:t> 95680</a:t>
            </a:r>
          </a:p>
          <a:p>
            <a:r>
              <a:rPr lang="it-IT" dirty="0"/>
              <a:t>GET/</a:t>
            </a:r>
            <a:r>
              <a:rPr lang="it-IT" dirty="0" err="1"/>
              <a:t>loan</a:t>
            </a:r>
            <a:r>
              <a:rPr lang="it-IT" dirty="0"/>
              <a:t>/</a:t>
            </a:r>
            <a:r>
              <a:rPr lang="it-IT" dirty="0" err="1"/>
              <a:t>checkPending</a:t>
            </a:r>
            <a:r>
              <a:rPr lang="it-IT" dirty="0"/>
              <a:t>/0756270</a:t>
            </a:r>
          </a:p>
        </p:txBody>
      </p:sp>
      <p:pic>
        <p:nvPicPr>
          <p:cNvPr id="4" name="Immagine 3">
            <a:extLst>
              <a:ext uri="{FF2B5EF4-FFF2-40B4-BE49-F238E27FC236}">
                <a16:creationId xmlns:a16="http://schemas.microsoft.com/office/drawing/2014/main" id="{E5BB7D68-EF0E-4BD3-AB49-7389CBE4517B}"/>
              </a:ext>
            </a:extLst>
          </p:cNvPr>
          <p:cNvPicPr>
            <a:picLocks noChangeAspect="1"/>
          </p:cNvPicPr>
          <p:nvPr/>
        </p:nvPicPr>
        <p:blipFill>
          <a:blip r:embed="rId3"/>
          <a:stretch>
            <a:fillRect/>
          </a:stretch>
        </p:blipFill>
        <p:spPr>
          <a:xfrm>
            <a:off x="106532" y="923330"/>
            <a:ext cx="2190750" cy="1476375"/>
          </a:xfrm>
          <a:prstGeom prst="rect">
            <a:avLst/>
          </a:prstGeom>
        </p:spPr>
      </p:pic>
      <p:pic>
        <p:nvPicPr>
          <p:cNvPr id="6" name="Immagine 5">
            <a:extLst>
              <a:ext uri="{FF2B5EF4-FFF2-40B4-BE49-F238E27FC236}">
                <a16:creationId xmlns:a16="http://schemas.microsoft.com/office/drawing/2014/main" id="{4077E01B-D388-4033-A2F5-90CEB3D2F0DC}"/>
              </a:ext>
            </a:extLst>
          </p:cNvPr>
          <p:cNvPicPr>
            <a:picLocks noChangeAspect="1"/>
          </p:cNvPicPr>
          <p:nvPr/>
        </p:nvPicPr>
        <p:blipFill>
          <a:blip r:embed="rId4"/>
          <a:stretch>
            <a:fillRect/>
          </a:stretch>
        </p:blipFill>
        <p:spPr>
          <a:xfrm>
            <a:off x="-48885" y="2575918"/>
            <a:ext cx="6455843" cy="1814092"/>
          </a:xfrm>
          <a:prstGeom prst="rect">
            <a:avLst/>
          </a:prstGeom>
        </p:spPr>
      </p:pic>
      <p:cxnSp>
        <p:nvCxnSpPr>
          <p:cNvPr id="8" name="Connettore 2 7">
            <a:extLst>
              <a:ext uri="{FF2B5EF4-FFF2-40B4-BE49-F238E27FC236}">
                <a16:creationId xmlns:a16="http://schemas.microsoft.com/office/drawing/2014/main" id="{D82CAC81-3920-4587-B43A-EB0D979A573B}"/>
              </a:ext>
            </a:extLst>
          </p:cNvPr>
          <p:cNvCxnSpPr>
            <a:cxnSpLocks/>
          </p:cNvCxnSpPr>
          <p:nvPr/>
        </p:nvCxnSpPr>
        <p:spPr>
          <a:xfrm flipH="1">
            <a:off x="4057095" y="1661517"/>
            <a:ext cx="816747" cy="8064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C0F53A79-A1EC-49E4-9EC0-0AD4D60D01C2}"/>
              </a:ext>
            </a:extLst>
          </p:cNvPr>
          <p:cNvSpPr txBox="1"/>
          <p:nvPr/>
        </p:nvSpPr>
        <p:spPr>
          <a:xfrm>
            <a:off x="3347757" y="1834487"/>
            <a:ext cx="1267757" cy="246221"/>
          </a:xfrm>
          <a:prstGeom prst="rect">
            <a:avLst/>
          </a:prstGeom>
          <a:noFill/>
        </p:spPr>
        <p:txBody>
          <a:bodyPr wrap="square" rtlCol="0">
            <a:spAutoFit/>
          </a:bodyPr>
          <a:lstStyle/>
          <a:p>
            <a:r>
              <a:rPr lang="it-IT" sz="1000" dirty="0" err="1">
                <a:solidFill>
                  <a:schemeClr val="accent1"/>
                </a:solidFill>
              </a:rPr>
              <a:t>If</a:t>
            </a:r>
            <a:r>
              <a:rPr lang="it-IT" sz="1000" dirty="0">
                <a:solidFill>
                  <a:schemeClr val="accent1"/>
                </a:solidFill>
              </a:rPr>
              <a:t> </a:t>
            </a:r>
            <a:r>
              <a:rPr lang="it-IT" sz="1000" dirty="0" err="1">
                <a:solidFill>
                  <a:schemeClr val="accent1"/>
                </a:solidFill>
              </a:rPr>
              <a:t>elappStatus</a:t>
            </a:r>
            <a:r>
              <a:rPr lang="it-IT" sz="1000" dirty="0">
                <a:solidFill>
                  <a:schemeClr val="accent1"/>
                </a:solidFill>
              </a:rPr>
              <a:t>=U</a:t>
            </a:r>
          </a:p>
        </p:txBody>
      </p:sp>
      <p:pic>
        <p:nvPicPr>
          <p:cNvPr id="13" name="Immagine 12">
            <a:extLst>
              <a:ext uri="{FF2B5EF4-FFF2-40B4-BE49-F238E27FC236}">
                <a16:creationId xmlns:a16="http://schemas.microsoft.com/office/drawing/2014/main" id="{2FFD2E97-79A1-4088-8226-32B2137595D7}"/>
              </a:ext>
            </a:extLst>
          </p:cNvPr>
          <p:cNvPicPr>
            <a:picLocks noChangeAspect="1"/>
          </p:cNvPicPr>
          <p:nvPr/>
        </p:nvPicPr>
        <p:blipFill>
          <a:blip r:embed="rId5"/>
          <a:stretch>
            <a:fillRect/>
          </a:stretch>
        </p:blipFill>
        <p:spPr>
          <a:xfrm>
            <a:off x="6612657" y="1864247"/>
            <a:ext cx="5559376" cy="4492103"/>
          </a:xfrm>
          <a:prstGeom prst="rect">
            <a:avLst/>
          </a:prstGeom>
        </p:spPr>
      </p:pic>
      <p:cxnSp>
        <p:nvCxnSpPr>
          <p:cNvPr id="15" name="Connettore 2 14">
            <a:extLst>
              <a:ext uri="{FF2B5EF4-FFF2-40B4-BE49-F238E27FC236}">
                <a16:creationId xmlns:a16="http://schemas.microsoft.com/office/drawing/2014/main" id="{4978366D-7414-4006-9B9D-CCEC1AB1C281}"/>
              </a:ext>
            </a:extLst>
          </p:cNvPr>
          <p:cNvCxnSpPr>
            <a:cxnSpLocks/>
          </p:cNvCxnSpPr>
          <p:nvPr/>
        </p:nvCxnSpPr>
        <p:spPr>
          <a:xfrm>
            <a:off x="5024761" y="1661517"/>
            <a:ext cx="1363191"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sellaDiTesto 17">
            <a:extLst>
              <a:ext uri="{FF2B5EF4-FFF2-40B4-BE49-F238E27FC236}">
                <a16:creationId xmlns:a16="http://schemas.microsoft.com/office/drawing/2014/main" id="{1EFF9B32-0B91-451B-B0FA-677EBE1ED629}"/>
              </a:ext>
            </a:extLst>
          </p:cNvPr>
          <p:cNvSpPr txBox="1"/>
          <p:nvPr/>
        </p:nvSpPr>
        <p:spPr>
          <a:xfrm>
            <a:off x="5533832" y="1813612"/>
            <a:ext cx="1267757" cy="246221"/>
          </a:xfrm>
          <a:prstGeom prst="rect">
            <a:avLst/>
          </a:prstGeom>
          <a:noFill/>
        </p:spPr>
        <p:txBody>
          <a:bodyPr wrap="square" rtlCol="0">
            <a:spAutoFit/>
          </a:bodyPr>
          <a:lstStyle/>
          <a:p>
            <a:r>
              <a:rPr lang="it-IT" sz="1000" dirty="0" err="1">
                <a:solidFill>
                  <a:schemeClr val="accent1"/>
                </a:solidFill>
              </a:rPr>
              <a:t>If</a:t>
            </a:r>
            <a:r>
              <a:rPr lang="it-IT" sz="1000" dirty="0">
                <a:solidFill>
                  <a:schemeClr val="accent1"/>
                </a:solidFill>
              </a:rPr>
              <a:t> </a:t>
            </a:r>
            <a:r>
              <a:rPr lang="it-IT" sz="1000" dirty="0" err="1">
                <a:solidFill>
                  <a:schemeClr val="accent1"/>
                </a:solidFill>
              </a:rPr>
              <a:t>elappStatus</a:t>
            </a:r>
            <a:r>
              <a:rPr lang="it-IT" sz="1000" dirty="0">
                <a:solidFill>
                  <a:schemeClr val="accent1"/>
                </a:solidFill>
              </a:rPr>
              <a:t>=S</a:t>
            </a:r>
          </a:p>
        </p:txBody>
      </p:sp>
      <p:sp>
        <p:nvSpPr>
          <p:cNvPr id="5" name="Segnaposto numero diapositiva 4">
            <a:extLst>
              <a:ext uri="{FF2B5EF4-FFF2-40B4-BE49-F238E27FC236}">
                <a16:creationId xmlns:a16="http://schemas.microsoft.com/office/drawing/2014/main" id="{A73F9585-A5F2-402A-AAA6-7EBC340CA2F5}"/>
              </a:ext>
            </a:extLst>
          </p:cNvPr>
          <p:cNvSpPr>
            <a:spLocks noGrp="1"/>
          </p:cNvSpPr>
          <p:nvPr>
            <p:ph type="sldNum" sz="quarter" idx="12"/>
          </p:nvPr>
        </p:nvSpPr>
        <p:spPr/>
        <p:txBody>
          <a:bodyPr/>
          <a:lstStyle/>
          <a:p>
            <a:fld id="{B471838B-02BF-48BB-AF36-A942095BF0A8}" type="slidenum">
              <a:rPr lang="it-IT" smtClean="0"/>
              <a:t>25</a:t>
            </a:fld>
            <a:endParaRPr lang="it-IT"/>
          </a:p>
        </p:txBody>
      </p:sp>
      <p:sp>
        <p:nvSpPr>
          <p:cNvPr id="12" name="Rettangolo 11">
            <a:extLst>
              <a:ext uri="{FF2B5EF4-FFF2-40B4-BE49-F238E27FC236}">
                <a16:creationId xmlns:a16="http://schemas.microsoft.com/office/drawing/2014/main" id="{30743665-7A85-4A85-9EC3-6C42F103AFEE}"/>
              </a:ext>
            </a:extLst>
          </p:cNvPr>
          <p:cNvSpPr/>
          <p:nvPr/>
        </p:nvSpPr>
        <p:spPr>
          <a:xfrm>
            <a:off x="7828386" y="754053"/>
            <a:ext cx="3946848" cy="338554"/>
          </a:xfrm>
          <a:prstGeom prst="rect">
            <a:avLst/>
          </a:prstGeom>
          <a:ln>
            <a:solidFill>
              <a:schemeClr val="accent3"/>
            </a:solidFill>
          </a:ln>
        </p:spPr>
        <p:txBody>
          <a:bodyPr wrap="square">
            <a:spAutoFit/>
          </a:bodyPr>
          <a:lstStyle/>
          <a:p>
            <a:r>
              <a:rPr lang="en-US" sz="1600" i="1" dirty="0">
                <a:solidFill>
                  <a:schemeClr val="accent2">
                    <a:lumMod val="75000"/>
                  </a:schemeClr>
                </a:solidFill>
              </a:rPr>
              <a:t>jasper report </a:t>
            </a:r>
            <a:r>
              <a:rPr lang="en-US" sz="1600" b="1" i="1" dirty="0" err="1">
                <a:solidFill>
                  <a:schemeClr val="accent2">
                    <a:lumMod val="75000"/>
                  </a:schemeClr>
                </a:solidFill>
              </a:rPr>
              <a:t>LAPP.jrxml</a:t>
            </a:r>
            <a:r>
              <a:rPr lang="en-US" sz="1600" b="1" i="1" dirty="0">
                <a:solidFill>
                  <a:schemeClr val="accent2">
                    <a:lumMod val="75000"/>
                  </a:schemeClr>
                </a:solidFill>
              </a:rPr>
              <a:t> (params: </a:t>
            </a:r>
            <a:r>
              <a:rPr lang="it-IT" sz="1600" dirty="0" err="1">
                <a:solidFill>
                  <a:schemeClr val="accent2">
                    <a:lumMod val="75000"/>
                  </a:schemeClr>
                </a:solidFill>
              </a:rPr>
              <a:t>pLoanNo</a:t>
            </a:r>
            <a:r>
              <a:rPr lang="it-IT" sz="1600" dirty="0">
                <a:solidFill>
                  <a:schemeClr val="accent2">
                    <a:lumMod val="75000"/>
                  </a:schemeClr>
                </a:solidFill>
              </a:rPr>
              <a:t>);</a:t>
            </a:r>
          </a:p>
        </p:txBody>
      </p:sp>
      <p:cxnSp>
        <p:nvCxnSpPr>
          <p:cNvPr id="16" name="Connettore 2 15">
            <a:extLst>
              <a:ext uri="{FF2B5EF4-FFF2-40B4-BE49-F238E27FC236}">
                <a16:creationId xmlns:a16="http://schemas.microsoft.com/office/drawing/2014/main" id="{F2923A3B-0F9F-45AE-90A4-008E7F215091}"/>
              </a:ext>
            </a:extLst>
          </p:cNvPr>
          <p:cNvCxnSpPr>
            <a:stCxn id="12" idx="2"/>
          </p:cNvCxnSpPr>
          <p:nvPr/>
        </p:nvCxnSpPr>
        <p:spPr>
          <a:xfrm>
            <a:off x="9801810" y="1092607"/>
            <a:ext cx="0" cy="1706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100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1F4A899B-0A60-41E3-8866-0AEA5247331C}"/>
              </a:ext>
            </a:extLst>
          </p:cNvPr>
          <p:cNvSpPr txBox="1"/>
          <p:nvPr/>
        </p:nvSpPr>
        <p:spPr>
          <a:xfrm>
            <a:off x="106531" y="0"/>
            <a:ext cx="5681709" cy="646331"/>
          </a:xfrm>
          <a:prstGeom prst="rect">
            <a:avLst/>
          </a:prstGeom>
          <a:noFill/>
        </p:spPr>
        <p:txBody>
          <a:bodyPr wrap="square" rtlCol="0">
            <a:spAutoFit/>
          </a:bodyPr>
          <a:lstStyle/>
          <a:p>
            <a:r>
              <a:rPr lang="it-IT" dirty="0" err="1">
                <a:solidFill>
                  <a:schemeClr val="accent1"/>
                </a:solidFill>
              </a:rPr>
              <a:t>Pending</a:t>
            </a:r>
            <a:r>
              <a:rPr lang="it-IT" dirty="0">
                <a:solidFill>
                  <a:schemeClr val="accent1"/>
                </a:solidFill>
              </a:rPr>
              <a:t> </a:t>
            </a:r>
            <a:r>
              <a:rPr lang="it-IT" dirty="0" err="1">
                <a:solidFill>
                  <a:schemeClr val="accent1"/>
                </a:solidFill>
              </a:rPr>
              <a:t>Loan</a:t>
            </a:r>
            <a:r>
              <a:rPr lang="it-IT" dirty="0">
                <a:solidFill>
                  <a:schemeClr val="accent1"/>
                </a:solidFill>
              </a:rPr>
              <a:t> Application / </a:t>
            </a:r>
            <a:r>
              <a:rPr lang="it-IT" dirty="0" err="1">
                <a:solidFill>
                  <a:schemeClr val="accent1"/>
                </a:solidFill>
              </a:rPr>
              <a:t>Loan</a:t>
            </a:r>
            <a:r>
              <a:rPr lang="it-IT" dirty="0">
                <a:solidFill>
                  <a:schemeClr val="accent1"/>
                </a:solidFill>
              </a:rPr>
              <a:t> 95680</a:t>
            </a:r>
          </a:p>
          <a:p>
            <a:r>
              <a:rPr lang="it-IT" dirty="0"/>
              <a:t>PUT /</a:t>
            </a:r>
            <a:r>
              <a:rPr lang="it-IT" dirty="0" err="1"/>
              <a:t>loan</a:t>
            </a:r>
            <a:r>
              <a:rPr lang="it-IT" dirty="0"/>
              <a:t>/95680</a:t>
            </a:r>
          </a:p>
        </p:txBody>
      </p:sp>
      <p:pic>
        <p:nvPicPr>
          <p:cNvPr id="5" name="Immagine 4">
            <a:extLst>
              <a:ext uri="{FF2B5EF4-FFF2-40B4-BE49-F238E27FC236}">
                <a16:creationId xmlns:a16="http://schemas.microsoft.com/office/drawing/2014/main" id="{DCCF756E-41F6-44E1-83AD-826023C4382B}"/>
              </a:ext>
            </a:extLst>
          </p:cNvPr>
          <p:cNvPicPr>
            <a:picLocks noChangeAspect="1"/>
          </p:cNvPicPr>
          <p:nvPr/>
        </p:nvPicPr>
        <p:blipFill>
          <a:blip r:embed="rId2"/>
          <a:stretch>
            <a:fillRect/>
          </a:stretch>
        </p:blipFill>
        <p:spPr>
          <a:xfrm>
            <a:off x="1981203" y="411625"/>
            <a:ext cx="8845118" cy="2485478"/>
          </a:xfrm>
          <a:prstGeom prst="rect">
            <a:avLst/>
          </a:prstGeom>
        </p:spPr>
      </p:pic>
      <p:sp>
        <p:nvSpPr>
          <p:cNvPr id="6" name="CasellaDiTesto 5">
            <a:extLst>
              <a:ext uri="{FF2B5EF4-FFF2-40B4-BE49-F238E27FC236}">
                <a16:creationId xmlns:a16="http://schemas.microsoft.com/office/drawing/2014/main" id="{EE2E4E07-9958-405B-B2F3-29EA48923F7A}"/>
              </a:ext>
            </a:extLst>
          </p:cNvPr>
          <p:cNvSpPr txBox="1"/>
          <p:nvPr/>
        </p:nvSpPr>
        <p:spPr>
          <a:xfrm>
            <a:off x="106531" y="646331"/>
            <a:ext cx="2752078" cy="1107996"/>
          </a:xfrm>
          <a:prstGeom prst="rect">
            <a:avLst/>
          </a:prstGeom>
          <a:noFill/>
        </p:spPr>
        <p:txBody>
          <a:bodyPr wrap="square" rtlCol="0">
            <a:spAutoFit/>
          </a:bodyPr>
          <a:lstStyle/>
          <a:p>
            <a:r>
              <a:rPr lang="it-IT" dirty="0"/>
              <a:t>IN</a:t>
            </a:r>
          </a:p>
          <a:p>
            <a:r>
              <a:rPr lang="it-IT" sz="1200" dirty="0"/>
              <a:t>{ </a:t>
            </a:r>
          </a:p>
          <a:p>
            <a:r>
              <a:rPr lang="it-IT" sz="1200" dirty="0">
                <a:solidFill>
                  <a:srgbClr val="A31515"/>
                </a:solidFill>
                <a:latin typeface="Consolas,  Courier New"/>
              </a:rPr>
              <a:t>"</a:t>
            </a:r>
            <a:r>
              <a:rPr lang="it-IT" sz="1200" dirty="0" err="1">
                <a:solidFill>
                  <a:srgbClr val="A31515"/>
                </a:solidFill>
                <a:latin typeface="Consolas,  Courier New"/>
              </a:rPr>
              <a:t>ereason</a:t>
            </a:r>
            <a:r>
              <a:rPr lang="it-IT" sz="1200" dirty="0">
                <a:solidFill>
                  <a:srgbClr val="A31515"/>
                </a:solidFill>
                <a:latin typeface="Consolas,  Courier New"/>
              </a:rPr>
              <a:t>" </a:t>
            </a:r>
            <a:r>
              <a:rPr lang="it-IT" sz="1200" dirty="0"/>
              <a:t>: </a:t>
            </a:r>
            <a:r>
              <a:rPr lang="it-IT" sz="1200" dirty="0">
                <a:solidFill>
                  <a:srgbClr val="0451A5"/>
                </a:solidFill>
                <a:latin typeface="Consolas,  Courier New"/>
              </a:rPr>
              <a:t>"Family",</a:t>
            </a:r>
          </a:p>
          <a:p>
            <a:r>
              <a:rPr lang="it-IT" sz="1200" dirty="0">
                <a:solidFill>
                  <a:srgbClr val="A31515"/>
                </a:solidFill>
                <a:latin typeface="Consolas,  Courier New"/>
              </a:rPr>
              <a:t>"</a:t>
            </a:r>
            <a:r>
              <a:rPr lang="it-IT" sz="1200" dirty="0" err="1">
                <a:solidFill>
                  <a:srgbClr val="A31515"/>
                </a:solidFill>
                <a:latin typeface="Consolas,  Courier New"/>
              </a:rPr>
              <a:t>sickLeaveDays</a:t>
            </a:r>
            <a:r>
              <a:rPr lang="it-IT" sz="1200" dirty="0">
                <a:solidFill>
                  <a:srgbClr val="A31515"/>
                </a:solidFill>
                <a:latin typeface="Consolas,  Courier New"/>
              </a:rPr>
              <a:t>"</a:t>
            </a:r>
            <a:r>
              <a:rPr lang="it-IT" sz="1200" dirty="0"/>
              <a:t>: </a:t>
            </a:r>
            <a:r>
              <a:rPr lang="it-IT" sz="1200" dirty="0">
                <a:solidFill>
                  <a:srgbClr val="0451A5"/>
                </a:solidFill>
                <a:latin typeface="Consolas,  Courier New"/>
              </a:rPr>
              <a:t>"LC20"</a:t>
            </a:r>
          </a:p>
          <a:p>
            <a:r>
              <a:rPr lang="it-IT" sz="1200" dirty="0"/>
              <a:t>}</a:t>
            </a:r>
          </a:p>
        </p:txBody>
      </p:sp>
      <p:sp>
        <p:nvSpPr>
          <p:cNvPr id="7" name="Rettangolo 6">
            <a:extLst>
              <a:ext uri="{FF2B5EF4-FFF2-40B4-BE49-F238E27FC236}">
                <a16:creationId xmlns:a16="http://schemas.microsoft.com/office/drawing/2014/main" id="{E04C3A9D-2128-44B7-A083-1C6AEF6A94AC}"/>
              </a:ext>
            </a:extLst>
          </p:cNvPr>
          <p:cNvSpPr/>
          <p:nvPr/>
        </p:nvSpPr>
        <p:spPr>
          <a:xfrm>
            <a:off x="11351582" y="1767643"/>
            <a:ext cx="733887" cy="830997"/>
          </a:xfrm>
          <a:prstGeom prst="rect">
            <a:avLst/>
          </a:prstGeom>
        </p:spPr>
        <p:txBody>
          <a:bodyPr wrap="square">
            <a:spAutoFit/>
          </a:bodyPr>
          <a:lstStyle/>
          <a:p>
            <a:r>
              <a:rPr lang="it-IT" sz="1200" dirty="0" err="1">
                <a:solidFill>
                  <a:schemeClr val="tx1">
                    <a:lumMod val="50000"/>
                    <a:lumOff val="50000"/>
                  </a:schemeClr>
                </a:solidFill>
              </a:rPr>
              <a:t>Values</a:t>
            </a:r>
            <a:r>
              <a:rPr lang="it-IT" sz="1200" dirty="0">
                <a:solidFill>
                  <a:schemeClr val="tx1">
                    <a:lumMod val="50000"/>
                    <a:lumOff val="50000"/>
                  </a:schemeClr>
                </a:solidFill>
              </a:rPr>
              <a:t>:</a:t>
            </a:r>
          </a:p>
          <a:p>
            <a:r>
              <a:rPr lang="it-IT" sz="1200" dirty="0">
                <a:solidFill>
                  <a:schemeClr val="tx1">
                    <a:lumMod val="50000"/>
                    <a:lumOff val="50000"/>
                  </a:schemeClr>
                </a:solidFill>
              </a:rPr>
              <a:t>LC20</a:t>
            </a:r>
          </a:p>
          <a:p>
            <a:r>
              <a:rPr lang="it-IT" sz="1200" dirty="0">
                <a:solidFill>
                  <a:schemeClr val="tx1">
                    <a:lumMod val="50000"/>
                    <a:lumOff val="50000"/>
                  </a:schemeClr>
                </a:solidFill>
              </a:rPr>
              <a:t>NC30</a:t>
            </a:r>
          </a:p>
          <a:p>
            <a:r>
              <a:rPr lang="it-IT" sz="1200" dirty="0">
                <a:solidFill>
                  <a:schemeClr val="tx1">
                    <a:lumMod val="50000"/>
                    <a:lumOff val="50000"/>
                  </a:schemeClr>
                </a:solidFill>
              </a:rPr>
              <a:t>MC20</a:t>
            </a:r>
          </a:p>
        </p:txBody>
      </p:sp>
      <p:pic>
        <p:nvPicPr>
          <p:cNvPr id="17" name="Immagine 16">
            <a:extLst>
              <a:ext uri="{FF2B5EF4-FFF2-40B4-BE49-F238E27FC236}">
                <a16:creationId xmlns:a16="http://schemas.microsoft.com/office/drawing/2014/main" id="{7D3B9CBD-1DEE-461F-89A4-6D5CF9F86EF8}"/>
              </a:ext>
            </a:extLst>
          </p:cNvPr>
          <p:cNvPicPr>
            <a:picLocks noChangeAspect="1"/>
          </p:cNvPicPr>
          <p:nvPr/>
        </p:nvPicPr>
        <p:blipFill>
          <a:blip r:embed="rId3"/>
          <a:stretch>
            <a:fillRect/>
          </a:stretch>
        </p:blipFill>
        <p:spPr>
          <a:xfrm>
            <a:off x="6403762" y="2974019"/>
            <a:ext cx="4585500" cy="3763231"/>
          </a:xfrm>
          <a:prstGeom prst="rect">
            <a:avLst/>
          </a:prstGeom>
        </p:spPr>
      </p:pic>
      <p:cxnSp>
        <p:nvCxnSpPr>
          <p:cNvPr id="21" name="Connettore 2 20">
            <a:extLst>
              <a:ext uri="{FF2B5EF4-FFF2-40B4-BE49-F238E27FC236}">
                <a16:creationId xmlns:a16="http://schemas.microsoft.com/office/drawing/2014/main" id="{3C808B39-9E99-415E-BBA2-E728FB55D3DE}"/>
              </a:ext>
            </a:extLst>
          </p:cNvPr>
          <p:cNvCxnSpPr/>
          <p:nvPr/>
        </p:nvCxnSpPr>
        <p:spPr>
          <a:xfrm>
            <a:off x="7705817" y="2805344"/>
            <a:ext cx="0" cy="33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Immagine 21">
            <a:extLst>
              <a:ext uri="{FF2B5EF4-FFF2-40B4-BE49-F238E27FC236}">
                <a16:creationId xmlns:a16="http://schemas.microsoft.com/office/drawing/2014/main" id="{61BF4CCA-4E62-4C14-B785-C8FBE98D64DB}"/>
              </a:ext>
            </a:extLst>
          </p:cNvPr>
          <p:cNvPicPr>
            <a:picLocks noChangeAspect="1"/>
          </p:cNvPicPr>
          <p:nvPr/>
        </p:nvPicPr>
        <p:blipFill>
          <a:blip r:embed="rId4"/>
          <a:stretch>
            <a:fillRect/>
          </a:stretch>
        </p:blipFill>
        <p:spPr>
          <a:xfrm>
            <a:off x="411611" y="3308728"/>
            <a:ext cx="5133975" cy="733425"/>
          </a:xfrm>
          <a:prstGeom prst="rect">
            <a:avLst/>
          </a:prstGeom>
        </p:spPr>
      </p:pic>
      <p:cxnSp>
        <p:nvCxnSpPr>
          <p:cNvPr id="24" name="Connettore 2 23">
            <a:extLst>
              <a:ext uri="{FF2B5EF4-FFF2-40B4-BE49-F238E27FC236}">
                <a16:creationId xmlns:a16="http://schemas.microsoft.com/office/drawing/2014/main" id="{61762725-A77C-4709-8A0F-E0630C6C9DB1}"/>
              </a:ext>
            </a:extLst>
          </p:cNvPr>
          <p:cNvCxnSpPr/>
          <p:nvPr/>
        </p:nvCxnSpPr>
        <p:spPr>
          <a:xfrm>
            <a:off x="4820575" y="3879542"/>
            <a:ext cx="0" cy="630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a:extLst>
              <a:ext uri="{FF2B5EF4-FFF2-40B4-BE49-F238E27FC236}">
                <a16:creationId xmlns:a16="http://schemas.microsoft.com/office/drawing/2014/main" id="{FB18CE85-A815-4ECF-ABBC-DBD3113CE68C}"/>
              </a:ext>
            </a:extLst>
          </p:cNvPr>
          <p:cNvSpPr txBox="1"/>
          <p:nvPr/>
        </p:nvSpPr>
        <p:spPr>
          <a:xfrm>
            <a:off x="3908323" y="4151302"/>
            <a:ext cx="1879916" cy="923330"/>
          </a:xfrm>
          <a:prstGeom prst="rect">
            <a:avLst/>
          </a:prstGeom>
          <a:noFill/>
        </p:spPr>
        <p:txBody>
          <a:bodyPr wrap="square" rtlCol="0">
            <a:spAutoFit/>
          </a:bodyPr>
          <a:lstStyle/>
          <a:p>
            <a:r>
              <a:rPr lang="it-IT" dirty="0"/>
              <a:t>IN</a:t>
            </a:r>
          </a:p>
          <a:p>
            <a:r>
              <a:rPr lang="it-IT" sz="1200" dirty="0"/>
              <a:t>{ </a:t>
            </a:r>
          </a:p>
          <a:p>
            <a:r>
              <a:rPr lang="it-IT" sz="1200" dirty="0">
                <a:solidFill>
                  <a:srgbClr val="A31515"/>
                </a:solidFill>
                <a:latin typeface="Consolas,  Courier New"/>
              </a:rPr>
              <a:t>"</a:t>
            </a:r>
            <a:r>
              <a:rPr lang="it-IT" sz="1200" dirty="0" err="1">
                <a:solidFill>
                  <a:srgbClr val="A31515"/>
                </a:solidFill>
                <a:latin typeface="Consolas,  Courier New"/>
              </a:rPr>
              <a:t>elappStatus</a:t>
            </a:r>
            <a:r>
              <a:rPr lang="it-IT" sz="1200" dirty="0">
                <a:solidFill>
                  <a:srgbClr val="A31515"/>
                </a:solidFill>
                <a:latin typeface="Consolas,  Courier New"/>
              </a:rPr>
              <a:t>" </a:t>
            </a:r>
            <a:r>
              <a:rPr lang="it-IT" sz="1200" dirty="0"/>
              <a:t>: </a:t>
            </a:r>
            <a:r>
              <a:rPr lang="it-IT" sz="1200" dirty="0">
                <a:solidFill>
                  <a:srgbClr val="0451A5"/>
                </a:solidFill>
                <a:latin typeface="Consolas,  Courier New"/>
              </a:rPr>
              <a:t>"S"</a:t>
            </a:r>
          </a:p>
          <a:p>
            <a:r>
              <a:rPr lang="it-IT" sz="1200" dirty="0"/>
              <a:t>}</a:t>
            </a:r>
          </a:p>
        </p:txBody>
      </p:sp>
      <p:cxnSp>
        <p:nvCxnSpPr>
          <p:cNvPr id="27" name="Connettore 2 26">
            <a:extLst>
              <a:ext uri="{FF2B5EF4-FFF2-40B4-BE49-F238E27FC236}">
                <a16:creationId xmlns:a16="http://schemas.microsoft.com/office/drawing/2014/main" id="{3164878C-8177-4D1C-8205-8E63CC3584EC}"/>
              </a:ext>
            </a:extLst>
          </p:cNvPr>
          <p:cNvCxnSpPr/>
          <p:nvPr/>
        </p:nvCxnSpPr>
        <p:spPr>
          <a:xfrm flipH="1">
            <a:off x="5788239" y="3559946"/>
            <a:ext cx="452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Immagine 27">
            <a:extLst>
              <a:ext uri="{FF2B5EF4-FFF2-40B4-BE49-F238E27FC236}">
                <a16:creationId xmlns:a16="http://schemas.microsoft.com/office/drawing/2014/main" id="{26C31A0D-D9D7-41DA-BCE2-0570AA2D89EA}"/>
              </a:ext>
            </a:extLst>
          </p:cNvPr>
          <p:cNvPicPr>
            <a:picLocks noChangeAspect="1"/>
          </p:cNvPicPr>
          <p:nvPr/>
        </p:nvPicPr>
        <p:blipFill>
          <a:blip r:embed="rId5"/>
          <a:stretch>
            <a:fillRect/>
          </a:stretch>
        </p:blipFill>
        <p:spPr>
          <a:xfrm>
            <a:off x="106531" y="4164616"/>
            <a:ext cx="2752078" cy="2223742"/>
          </a:xfrm>
          <a:prstGeom prst="rect">
            <a:avLst/>
          </a:prstGeom>
        </p:spPr>
      </p:pic>
      <p:pic>
        <p:nvPicPr>
          <p:cNvPr id="29" name="Immagine 28">
            <a:extLst>
              <a:ext uri="{FF2B5EF4-FFF2-40B4-BE49-F238E27FC236}">
                <a16:creationId xmlns:a16="http://schemas.microsoft.com/office/drawing/2014/main" id="{3E075574-D765-4343-A7CD-520511702054}"/>
              </a:ext>
            </a:extLst>
          </p:cNvPr>
          <p:cNvPicPr>
            <a:picLocks noChangeAspect="1"/>
          </p:cNvPicPr>
          <p:nvPr/>
        </p:nvPicPr>
        <p:blipFill>
          <a:blip r:embed="rId6"/>
          <a:stretch>
            <a:fillRect/>
          </a:stretch>
        </p:blipFill>
        <p:spPr>
          <a:xfrm>
            <a:off x="3059843" y="5183781"/>
            <a:ext cx="3119315" cy="994565"/>
          </a:xfrm>
          <a:prstGeom prst="rect">
            <a:avLst/>
          </a:prstGeom>
        </p:spPr>
      </p:pic>
      <p:sp>
        <p:nvSpPr>
          <p:cNvPr id="2" name="Segnaposto numero diapositiva 1">
            <a:extLst>
              <a:ext uri="{FF2B5EF4-FFF2-40B4-BE49-F238E27FC236}">
                <a16:creationId xmlns:a16="http://schemas.microsoft.com/office/drawing/2014/main" id="{366AA837-637D-4530-B758-FD72FFA96B38}"/>
              </a:ext>
            </a:extLst>
          </p:cNvPr>
          <p:cNvSpPr>
            <a:spLocks noGrp="1"/>
          </p:cNvSpPr>
          <p:nvPr>
            <p:ph type="sldNum" sz="quarter" idx="12"/>
          </p:nvPr>
        </p:nvSpPr>
        <p:spPr/>
        <p:txBody>
          <a:bodyPr/>
          <a:lstStyle/>
          <a:p>
            <a:fld id="{B471838B-02BF-48BB-AF36-A942095BF0A8}" type="slidenum">
              <a:rPr lang="it-IT" smtClean="0"/>
              <a:t>26</a:t>
            </a:fld>
            <a:endParaRPr lang="it-IT"/>
          </a:p>
        </p:txBody>
      </p:sp>
    </p:spTree>
    <p:extLst>
      <p:ext uri="{BB962C8B-B14F-4D97-AF65-F5344CB8AC3E}">
        <p14:creationId xmlns:p14="http://schemas.microsoft.com/office/powerpoint/2010/main" val="325240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64E27986-7B2A-47B7-B8A1-D2BB5E20A1D3}"/>
              </a:ext>
            </a:extLst>
          </p:cNvPr>
          <p:cNvSpPr txBox="1"/>
          <p:nvPr/>
        </p:nvSpPr>
        <p:spPr>
          <a:xfrm>
            <a:off x="106532" y="0"/>
            <a:ext cx="11478827" cy="646331"/>
          </a:xfrm>
          <a:prstGeom prst="rect">
            <a:avLst/>
          </a:prstGeom>
          <a:noFill/>
        </p:spPr>
        <p:txBody>
          <a:bodyPr wrap="square" rtlCol="0">
            <a:spAutoFit/>
          </a:bodyPr>
          <a:lstStyle/>
          <a:p>
            <a:r>
              <a:rPr lang="it-IT" dirty="0" err="1">
                <a:solidFill>
                  <a:schemeClr val="accent1"/>
                </a:solidFill>
              </a:rPr>
              <a:t>Monthly</a:t>
            </a:r>
            <a:r>
              <a:rPr lang="it-IT" dirty="0">
                <a:solidFill>
                  <a:schemeClr val="accent1"/>
                </a:solidFill>
              </a:rPr>
              <a:t> </a:t>
            </a:r>
            <a:r>
              <a:rPr lang="it-IT" dirty="0" err="1">
                <a:solidFill>
                  <a:schemeClr val="accent1"/>
                </a:solidFill>
              </a:rPr>
              <a:t>Saving</a:t>
            </a:r>
            <a:r>
              <a:rPr lang="it-IT" dirty="0">
                <a:solidFill>
                  <a:schemeClr val="accent1"/>
                </a:solidFill>
              </a:rPr>
              <a:t> Standing Order / </a:t>
            </a:r>
            <a:r>
              <a:rPr lang="it-IT" dirty="0" err="1">
                <a:solidFill>
                  <a:schemeClr val="accent1"/>
                </a:solidFill>
              </a:rPr>
              <a:t>Manage</a:t>
            </a:r>
            <a:r>
              <a:rPr lang="it-IT" dirty="0">
                <a:solidFill>
                  <a:schemeClr val="accent1"/>
                </a:solidFill>
              </a:rPr>
              <a:t> </a:t>
            </a:r>
            <a:r>
              <a:rPr lang="it-IT" dirty="0" err="1">
                <a:solidFill>
                  <a:schemeClr val="accent1"/>
                </a:solidFill>
              </a:rPr>
              <a:t>Monthly</a:t>
            </a:r>
            <a:r>
              <a:rPr lang="it-IT" dirty="0">
                <a:solidFill>
                  <a:schemeClr val="accent1"/>
                </a:solidFill>
              </a:rPr>
              <a:t> </a:t>
            </a:r>
            <a:r>
              <a:rPr lang="it-IT" dirty="0" err="1">
                <a:solidFill>
                  <a:schemeClr val="accent1"/>
                </a:solidFill>
              </a:rPr>
              <a:t>Savings</a:t>
            </a:r>
            <a:endParaRPr lang="it-IT" dirty="0">
              <a:solidFill>
                <a:schemeClr val="accent1"/>
              </a:solidFill>
            </a:endParaRPr>
          </a:p>
          <a:p>
            <a:r>
              <a:rPr lang="it-IT" dirty="0"/>
              <a:t>GET /recovery/0364067</a:t>
            </a:r>
          </a:p>
        </p:txBody>
      </p:sp>
      <p:pic>
        <p:nvPicPr>
          <p:cNvPr id="4" name="Immagine 3">
            <a:extLst>
              <a:ext uri="{FF2B5EF4-FFF2-40B4-BE49-F238E27FC236}">
                <a16:creationId xmlns:a16="http://schemas.microsoft.com/office/drawing/2014/main" id="{EF414DA6-2A98-4C76-B48A-2F7BB527B967}"/>
              </a:ext>
            </a:extLst>
          </p:cNvPr>
          <p:cNvPicPr>
            <a:picLocks noChangeAspect="1"/>
          </p:cNvPicPr>
          <p:nvPr/>
        </p:nvPicPr>
        <p:blipFill>
          <a:blip r:embed="rId2"/>
          <a:stretch>
            <a:fillRect/>
          </a:stretch>
        </p:blipFill>
        <p:spPr>
          <a:xfrm>
            <a:off x="5648325" y="0"/>
            <a:ext cx="6543675" cy="4457700"/>
          </a:xfrm>
          <a:prstGeom prst="rect">
            <a:avLst/>
          </a:prstGeom>
        </p:spPr>
      </p:pic>
      <p:sp>
        <p:nvSpPr>
          <p:cNvPr id="5" name="Rettangolo 4">
            <a:extLst>
              <a:ext uri="{FF2B5EF4-FFF2-40B4-BE49-F238E27FC236}">
                <a16:creationId xmlns:a16="http://schemas.microsoft.com/office/drawing/2014/main" id="{A21713A6-2611-4523-9BFF-D636E7422002}"/>
              </a:ext>
            </a:extLst>
          </p:cNvPr>
          <p:cNvSpPr/>
          <p:nvPr/>
        </p:nvSpPr>
        <p:spPr>
          <a:xfrm>
            <a:off x="106532" y="602798"/>
            <a:ext cx="6096000" cy="6463308"/>
          </a:xfrm>
          <a:prstGeom prst="rect">
            <a:avLst/>
          </a:prstGeom>
        </p:spPr>
        <p:txBody>
          <a:bodyPr>
            <a:spAutoFit/>
          </a:bodyPr>
          <a:lstStyle/>
          <a:p>
            <a:r>
              <a:rPr lang="it-IT" sz="900" dirty="0">
                <a:solidFill>
                  <a:srgbClr val="000000"/>
                </a:solidFill>
                <a:latin typeface="Consolas,  Courier New"/>
              </a:rPr>
              <a:t>{</a:t>
            </a:r>
            <a:r>
              <a:rPr lang="it-IT" sz="900" dirty="0">
                <a:solidFill>
                  <a:srgbClr val="A31515"/>
                </a:solidFill>
                <a:latin typeface="Consolas,  Courier New"/>
              </a:rPr>
              <a:t>"recoveries"</a:t>
            </a:r>
            <a:r>
              <a:rPr lang="it-IT" sz="900" dirty="0">
                <a:solidFill>
                  <a:srgbClr val="000000"/>
                </a:solidFill>
                <a:latin typeface="Consolas,  Courier New"/>
              </a:rPr>
              <a:t>: [</a:t>
            </a:r>
          </a:p>
          <a:p>
            <a:r>
              <a:rPr lang="it-IT" sz="900" dirty="0">
                <a:solidFill>
                  <a:srgbClr val="000000"/>
                </a:solidFill>
                <a:latin typeface="Consolas,  Courier New"/>
              </a:rPr>
              <a:t>        {   </a:t>
            </a:r>
            <a:r>
              <a:rPr lang="it-IT" sz="900" dirty="0">
                <a:solidFill>
                  <a:srgbClr val="A31515"/>
                </a:solidFill>
                <a:latin typeface="Consolas,  Courier New"/>
              </a:rPr>
              <a:t>"</a:t>
            </a:r>
            <a:r>
              <a:rPr lang="it-IT" sz="900" dirty="0" err="1">
                <a:solidFill>
                  <a:srgbClr val="A31515"/>
                </a:solidFill>
                <a:latin typeface="Consolas,  Courier New"/>
              </a:rPr>
              <a:t>ccy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"EUR"</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indxNo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"0364067"</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sharBalnc</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119645.56</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sInstlm</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1500.0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sStart</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201902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sEnd</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999912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lInstlm</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tInstlm</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1500.0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numSq</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0</a:t>
            </a:r>
            <a:endParaRPr lang="it-IT" sz="900" dirty="0">
              <a:solidFill>
                <a:srgbClr val="000000"/>
              </a:solidFill>
              <a:latin typeface="Consolas,  Courier New"/>
            </a:endParaRPr>
          </a:p>
          <a:p>
            <a:r>
              <a:rPr lang="it-IT" sz="900" dirty="0">
                <a:solidFill>
                  <a:srgbClr val="000000"/>
                </a:solidFill>
                <a:latin typeface="Consolas,  Courier New"/>
              </a:rPr>
              <a:t>        },</a:t>
            </a:r>
          </a:p>
          <a:p>
            <a:r>
              <a:rPr lang="it-IT" sz="900" dirty="0">
                <a:solidFill>
                  <a:srgbClr val="000000"/>
                </a:solidFill>
                <a:latin typeface="Consolas,  Courier New"/>
              </a:rPr>
              <a:t>        {  </a:t>
            </a:r>
            <a:r>
              <a:rPr lang="it-IT" sz="900" dirty="0">
                <a:solidFill>
                  <a:srgbClr val="A31515"/>
                </a:solidFill>
                <a:latin typeface="Consolas,  Courier New"/>
              </a:rPr>
              <a:t>"</a:t>
            </a:r>
            <a:r>
              <a:rPr lang="it-IT" sz="900" dirty="0" err="1">
                <a:solidFill>
                  <a:srgbClr val="A31515"/>
                </a:solidFill>
                <a:latin typeface="Consolas,  Courier New"/>
              </a:rPr>
              <a:t>ccy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"USD"</a:t>
            </a:r>
            <a:r>
              <a:rPr lang="it-IT" sz="900" dirty="0">
                <a:solidFill>
                  <a:srgbClr val="000000"/>
                </a:solidFill>
                <a:latin typeface="Consolas,  Courier New"/>
              </a:rPr>
              <a:t>, </a:t>
            </a:r>
          </a:p>
          <a:p>
            <a:r>
              <a:rPr lang="it-IT" sz="900" dirty="0">
                <a:solidFill>
                  <a:srgbClr val="000000"/>
                </a:solidFill>
                <a:latin typeface="Consolas,  Courier New"/>
              </a:rPr>
              <a:t>           …</a:t>
            </a:r>
          </a:p>
          <a:p>
            <a:r>
              <a:rPr lang="it-IT" sz="900" dirty="0">
                <a:solidFill>
                  <a:srgbClr val="000000"/>
                </a:solidFill>
                <a:latin typeface="Consolas,  Courier New"/>
              </a:rPr>
              <a:t>        }</a:t>
            </a:r>
          </a:p>
          <a:p>
            <a:r>
              <a:rPr lang="it-IT" sz="900" dirty="0">
                <a:solidFill>
                  <a:srgbClr val="000000"/>
                </a:solidFill>
                <a:latin typeface="Consolas,  Courier New"/>
              </a:rPr>
              <a:t>    ],</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standOrdEur</a:t>
            </a:r>
            <a:r>
              <a:rPr lang="it-IT" sz="900" dirty="0">
                <a:solidFill>
                  <a:srgbClr val="A31515"/>
                </a:solidFill>
                <a:latin typeface="Consolas,  Courier New"/>
              </a:rPr>
              <a:t>"</a:t>
            </a:r>
            <a:r>
              <a:rPr lang="it-IT" sz="900" dirty="0">
                <a:solidFill>
                  <a:srgbClr val="000000"/>
                </a:solidFill>
                <a:latin typeface="Consolas,  Courier New"/>
              </a:rPr>
              <a:t>: [</a:t>
            </a:r>
          </a:p>
          <a:p>
            <a:r>
              <a:rPr lang="it-IT" sz="900" dirty="0">
                <a:solidFill>
                  <a:srgbClr val="000000"/>
                </a:solidFill>
                <a:latin typeface="Consolas,  Courier New"/>
              </a:rPr>
              <a:t>        {   </a:t>
            </a:r>
            <a:r>
              <a:rPr lang="it-IT" sz="900" dirty="0">
                <a:solidFill>
                  <a:srgbClr val="A31515"/>
                </a:solidFill>
                <a:latin typeface="Consolas,  Courier New"/>
              </a:rPr>
              <a:t>"</a:t>
            </a:r>
            <a:r>
              <a:rPr lang="it-IT" sz="900" dirty="0" err="1">
                <a:solidFill>
                  <a:srgbClr val="A31515"/>
                </a:solidFill>
                <a:latin typeface="Consolas,  Courier New"/>
              </a:rPr>
              <a:t>startDate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201902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indxNo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"0364067"</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ccyCode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"EUR"</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sysDate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"2019-01-15T09:02:22.000+0000"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sysTrns</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"SORD"</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sysServcUser</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"0384362"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sysProcsUser</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endDate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999912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docRefrncNo</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instlmnt</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1500.0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term</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cretnDate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"2019-01-14T23:00:00.000+0000"</a:t>
            </a:r>
            <a:endParaRPr lang="it-IT" sz="900" dirty="0">
              <a:solidFill>
                <a:srgbClr val="000000"/>
              </a:solidFill>
              <a:latin typeface="Consolas,  Courier New"/>
            </a:endParaRPr>
          </a:p>
          <a:p>
            <a:r>
              <a:rPr lang="it-IT" sz="900" dirty="0">
                <a:solidFill>
                  <a:srgbClr val="000000"/>
                </a:solidFill>
                <a:latin typeface="Consolas,  Courier New"/>
              </a:rPr>
              <a:t>        }</a:t>
            </a:r>
          </a:p>
          <a:p>
            <a:r>
              <a:rPr lang="it-IT" sz="900" dirty="0">
                <a:solidFill>
                  <a:srgbClr val="000000"/>
                </a:solidFill>
                <a:latin typeface="Consolas,  Courier New"/>
              </a:rPr>
              <a:t>    ],</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standOrdUsd</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currentPeriod</a:t>
            </a:r>
            <a:r>
              <a:rPr lang="it-IT" sz="900" dirty="0">
                <a:solidFill>
                  <a:srgbClr val="A31515"/>
                </a:solidFill>
                <a:latin typeface="Consolas,  Courier New"/>
              </a:rPr>
              <a:t>": </a:t>
            </a:r>
            <a:r>
              <a:rPr lang="it-IT" sz="900" dirty="0">
                <a:solidFill>
                  <a:srgbClr val="0451A5"/>
                </a:solidFill>
                <a:latin typeface="Consolas,  Courier New"/>
              </a:rPr>
              <a:t>202004,</a:t>
            </a:r>
            <a:endParaRPr lang="it-IT" sz="900" dirty="0">
              <a:solidFill>
                <a:srgbClr val="000000"/>
              </a:solidFill>
              <a:latin typeface="Consolas,  Courier New"/>
            </a:endParaRP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eurShareInd</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"Y"</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usdShareInd</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"Y"</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changesTitle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a:t>
            </a:r>
            <a:r>
              <a:rPr lang="it-IT" sz="900" dirty="0" err="1">
                <a:solidFill>
                  <a:srgbClr val="0451A5"/>
                </a:solidFill>
                <a:latin typeface="Consolas,  Courier New"/>
              </a:rPr>
              <a:t>Changes</a:t>
            </a:r>
            <a:r>
              <a:rPr lang="it-IT" sz="900" dirty="0">
                <a:solidFill>
                  <a:srgbClr val="0451A5"/>
                </a:solidFill>
                <a:latin typeface="Consolas,  Courier New"/>
              </a:rPr>
              <a:t> to standing </a:t>
            </a:r>
            <a:r>
              <a:rPr lang="it-IT" sz="900" dirty="0" err="1">
                <a:solidFill>
                  <a:srgbClr val="0451A5"/>
                </a:solidFill>
                <a:latin typeface="Consolas,  Courier New"/>
              </a:rPr>
              <a:t>orders</a:t>
            </a:r>
            <a:r>
              <a:rPr lang="it-IT" sz="900" dirty="0">
                <a:solidFill>
                  <a:srgbClr val="0451A5"/>
                </a:solidFill>
                <a:latin typeface="Consolas,  Courier New"/>
              </a:rPr>
              <a:t> for 202004 can be </a:t>
            </a:r>
            <a:r>
              <a:rPr lang="it-IT" sz="900" dirty="0" err="1">
                <a:solidFill>
                  <a:srgbClr val="0451A5"/>
                </a:solidFill>
                <a:latin typeface="Consolas,  Courier New"/>
              </a:rPr>
              <a:t>entered</a:t>
            </a:r>
            <a:r>
              <a:rPr lang="it-IT" sz="900" dirty="0">
                <a:solidFill>
                  <a:srgbClr val="0451A5"/>
                </a:solidFill>
                <a:latin typeface="Consolas,  Courier New"/>
              </a:rPr>
              <a:t> </a:t>
            </a:r>
            <a:r>
              <a:rPr lang="it-IT" sz="900" dirty="0" err="1">
                <a:solidFill>
                  <a:srgbClr val="0451A5"/>
                </a:solidFill>
                <a:latin typeface="Consolas,  Courier New"/>
              </a:rPr>
              <a:t>until</a:t>
            </a:r>
            <a:r>
              <a:rPr lang="it-IT" sz="900" dirty="0">
                <a:solidFill>
                  <a:srgbClr val="0451A5"/>
                </a:solidFill>
                <a:latin typeface="Consolas,  Courier New"/>
              </a:rPr>
              <a:t> 14/04/2020 </a:t>
            </a:r>
            <a:r>
              <a:rPr lang="it-IT" sz="900" dirty="0" err="1">
                <a:solidFill>
                  <a:srgbClr val="0451A5"/>
                </a:solidFill>
                <a:latin typeface="Consolas,  Courier New"/>
              </a:rPr>
              <a:t>around</a:t>
            </a:r>
            <a:r>
              <a:rPr lang="it-IT" sz="900" dirty="0">
                <a:solidFill>
                  <a:srgbClr val="0451A5"/>
                </a:solidFill>
                <a:latin typeface="Consolas,  Courier New"/>
              </a:rPr>
              <a:t> 15:30 (CET time zone)"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sepOverTitle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"Your </a:t>
            </a:r>
            <a:r>
              <a:rPr lang="it-IT" sz="900" dirty="0" err="1">
                <a:solidFill>
                  <a:srgbClr val="0451A5"/>
                </a:solidFill>
                <a:latin typeface="Consolas,  Courier New"/>
              </a:rPr>
              <a:t>combined</a:t>
            </a:r>
            <a:r>
              <a:rPr lang="it-IT" sz="900" dirty="0">
                <a:solidFill>
                  <a:srgbClr val="0451A5"/>
                </a:solidFill>
                <a:latin typeface="Consolas,  Courier New"/>
              </a:rPr>
              <a:t> </a:t>
            </a:r>
            <a:r>
              <a:rPr lang="it-IT" sz="900" dirty="0" err="1">
                <a:solidFill>
                  <a:srgbClr val="0451A5"/>
                </a:solidFill>
                <a:latin typeface="Consolas,  Courier New"/>
              </a:rPr>
              <a:t>Savings</a:t>
            </a:r>
            <a:r>
              <a:rPr lang="it-IT" sz="900" dirty="0">
                <a:solidFill>
                  <a:srgbClr val="0451A5"/>
                </a:solidFill>
                <a:latin typeface="Consolas,  Courier New"/>
              </a:rPr>
              <a:t> are </a:t>
            </a:r>
            <a:r>
              <a:rPr lang="it-IT" sz="900" dirty="0" err="1">
                <a:solidFill>
                  <a:srgbClr val="0451A5"/>
                </a:solidFill>
                <a:latin typeface="Consolas,  Courier New"/>
              </a:rPr>
              <a:t>currently</a:t>
            </a:r>
            <a:r>
              <a:rPr lang="it-IT" sz="900" dirty="0">
                <a:solidFill>
                  <a:srgbClr val="0451A5"/>
                </a:solidFill>
                <a:latin typeface="Consolas,  Courier New"/>
              </a:rPr>
              <a:t> over the </a:t>
            </a:r>
            <a:r>
              <a:rPr lang="it-IT" sz="900" dirty="0" err="1">
                <a:solidFill>
                  <a:srgbClr val="0451A5"/>
                </a:solidFill>
                <a:latin typeface="Consolas,  Courier New"/>
              </a:rPr>
              <a:t>statutory</a:t>
            </a:r>
            <a:r>
              <a:rPr lang="it-IT" sz="900" dirty="0">
                <a:solidFill>
                  <a:srgbClr val="0451A5"/>
                </a:solidFill>
                <a:latin typeface="Consolas,  Courier New"/>
              </a:rPr>
              <a:t> </a:t>
            </a:r>
            <a:r>
              <a:rPr lang="it-IT" sz="900" dirty="0" err="1">
                <a:solidFill>
                  <a:srgbClr val="0451A5"/>
                </a:solidFill>
                <a:latin typeface="Consolas,  Courier New"/>
              </a:rPr>
              <a:t>ceiling</a:t>
            </a:r>
            <a:r>
              <a:rPr lang="it-IT" sz="900" dirty="0">
                <a:solidFill>
                  <a:srgbClr val="0451A5"/>
                </a:solidFill>
                <a:latin typeface="Consolas,  Courier New"/>
              </a:rPr>
              <a:t>. </a:t>
            </a:r>
            <a:r>
              <a:rPr lang="it-IT" sz="900" dirty="0" err="1">
                <a:solidFill>
                  <a:srgbClr val="0451A5"/>
                </a:solidFill>
                <a:latin typeface="Consolas,  Courier New"/>
              </a:rPr>
              <a:t>You</a:t>
            </a:r>
            <a:r>
              <a:rPr lang="it-IT" sz="900" dirty="0">
                <a:solidFill>
                  <a:srgbClr val="0451A5"/>
                </a:solidFill>
                <a:latin typeface="Consolas,  Courier New"/>
              </a:rPr>
              <a:t> </a:t>
            </a:r>
            <a:r>
              <a:rPr lang="it-IT" sz="900" dirty="0" err="1">
                <a:solidFill>
                  <a:srgbClr val="0451A5"/>
                </a:solidFill>
                <a:latin typeface="Consolas,  Courier New"/>
              </a:rPr>
              <a:t>cannot</a:t>
            </a:r>
            <a:r>
              <a:rPr lang="it-IT" sz="900" dirty="0">
                <a:solidFill>
                  <a:srgbClr val="0451A5"/>
                </a:solidFill>
                <a:latin typeface="Consolas,  Courier New"/>
              </a:rPr>
              <a:t> </a:t>
            </a:r>
            <a:r>
              <a:rPr lang="it-IT" sz="900" dirty="0" err="1">
                <a:solidFill>
                  <a:srgbClr val="0451A5"/>
                </a:solidFill>
                <a:latin typeface="Consolas,  Courier New"/>
              </a:rPr>
              <a:t>increase</a:t>
            </a:r>
            <a:r>
              <a:rPr lang="it-IT" sz="900" dirty="0">
                <a:solidFill>
                  <a:srgbClr val="0451A5"/>
                </a:solidFill>
                <a:latin typeface="Consolas,  Courier New"/>
              </a:rPr>
              <a:t> the </a:t>
            </a:r>
            <a:r>
              <a:rPr lang="it-IT" sz="900" dirty="0" err="1">
                <a:solidFill>
                  <a:srgbClr val="0451A5"/>
                </a:solidFill>
                <a:latin typeface="Consolas,  Courier New"/>
              </a:rPr>
              <a:t>Monthly</a:t>
            </a:r>
            <a:r>
              <a:rPr lang="it-IT" sz="900" dirty="0">
                <a:solidFill>
                  <a:srgbClr val="0451A5"/>
                </a:solidFill>
                <a:latin typeface="Consolas,  Courier New"/>
              </a:rPr>
              <a:t> </a:t>
            </a:r>
            <a:r>
              <a:rPr lang="it-IT" sz="900" dirty="0" err="1">
                <a:solidFill>
                  <a:srgbClr val="0451A5"/>
                </a:solidFill>
                <a:latin typeface="Consolas,  Courier New"/>
              </a:rPr>
              <a:t>Savings</a:t>
            </a:r>
            <a:r>
              <a:rPr lang="it-IT" sz="900" dirty="0">
                <a:solidFill>
                  <a:srgbClr val="0451A5"/>
                </a:solidFill>
                <a:latin typeface="Consolas,  Courier New"/>
              </a:rPr>
              <a:t> Standing </a:t>
            </a:r>
            <a:r>
              <a:rPr lang="it-IT" sz="900" dirty="0" err="1">
                <a:solidFill>
                  <a:srgbClr val="0451A5"/>
                </a:solidFill>
                <a:latin typeface="Consolas,  Courier New"/>
              </a:rPr>
              <a:t>Order;only</a:t>
            </a:r>
            <a:r>
              <a:rPr lang="it-IT" sz="900" dirty="0">
                <a:solidFill>
                  <a:srgbClr val="0451A5"/>
                </a:solidFill>
                <a:latin typeface="Consolas,  Courier New"/>
              </a:rPr>
              <a:t> </a:t>
            </a:r>
            <a:r>
              <a:rPr lang="it-IT" sz="900" dirty="0" err="1">
                <a:solidFill>
                  <a:srgbClr val="0451A5"/>
                </a:solidFill>
                <a:latin typeface="Consolas,  Courier New"/>
              </a:rPr>
              <a:t>decrease</a:t>
            </a:r>
            <a:r>
              <a:rPr lang="it-IT" sz="900" dirty="0">
                <a:solidFill>
                  <a:srgbClr val="0451A5"/>
                </a:solidFill>
                <a:latin typeface="Consolas,  Courier New"/>
              </a:rPr>
              <a:t> or terminate </a:t>
            </a:r>
            <a:r>
              <a:rPr lang="it-IT" sz="900" dirty="0" err="1">
                <a:solidFill>
                  <a:srgbClr val="0451A5"/>
                </a:solidFill>
                <a:latin typeface="Consolas,  Courier New"/>
              </a:rPr>
              <a:t>it</a:t>
            </a:r>
            <a:r>
              <a:rPr lang="it-IT" sz="900" dirty="0">
                <a:solidFill>
                  <a:srgbClr val="0451A5"/>
                </a:solidFill>
                <a:latin typeface="Consolas,  Courier New"/>
              </a:rPr>
              <a:t>. </a:t>
            </a:r>
            <a:r>
              <a:rPr lang="it-IT" sz="900" dirty="0" err="1">
                <a:solidFill>
                  <a:srgbClr val="0451A5"/>
                </a:solidFill>
                <a:latin typeface="Consolas,  Courier New"/>
              </a:rPr>
              <a:t>Kindly</a:t>
            </a:r>
            <a:r>
              <a:rPr lang="it-IT" sz="900" dirty="0">
                <a:solidFill>
                  <a:srgbClr val="0451A5"/>
                </a:solidFill>
                <a:latin typeface="Consolas,  Courier New"/>
              </a:rPr>
              <a:t> </a:t>
            </a:r>
            <a:r>
              <a:rPr lang="it-IT" sz="900" dirty="0" err="1">
                <a:solidFill>
                  <a:srgbClr val="0451A5"/>
                </a:solidFill>
                <a:latin typeface="Consolas,  Courier New"/>
              </a:rPr>
              <a:t>contact</a:t>
            </a:r>
            <a:r>
              <a:rPr lang="it-IT" sz="900" dirty="0">
                <a:solidFill>
                  <a:srgbClr val="0451A5"/>
                </a:solidFill>
                <a:latin typeface="Consolas,  Courier New"/>
              </a:rPr>
              <a:t> </a:t>
            </a:r>
            <a:r>
              <a:rPr lang="it-IT" sz="900" dirty="0" err="1">
                <a:solidFill>
                  <a:srgbClr val="0451A5"/>
                </a:solidFill>
                <a:latin typeface="Consolas,  Courier New"/>
              </a:rPr>
              <a:t>our</a:t>
            </a:r>
            <a:r>
              <a:rPr lang="it-IT" sz="900" dirty="0">
                <a:solidFill>
                  <a:srgbClr val="0451A5"/>
                </a:solidFill>
                <a:latin typeface="Consolas,  Courier New"/>
              </a:rPr>
              <a:t> office for </a:t>
            </a:r>
            <a:r>
              <a:rPr lang="it-IT" sz="900" dirty="0" err="1">
                <a:solidFill>
                  <a:srgbClr val="0451A5"/>
                </a:solidFill>
                <a:latin typeface="Consolas,  Courier New"/>
              </a:rPr>
              <a:t>further</a:t>
            </a:r>
            <a:r>
              <a:rPr lang="it-IT" sz="900" dirty="0">
                <a:solidFill>
                  <a:srgbClr val="0451A5"/>
                </a:solidFill>
                <a:latin typeface="Consolas,  Courier New"/>
              </a:rPr>
              <a:t> information."</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closeDayTitle</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modEnabled</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true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actEnabled</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false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termEnabled</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true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overCeiling</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true</a:t>
            </a:r>
            <a:endParaRPr lang="it-IT" sz="900" dirty="0">
              <a:solidFill>
                <a:srgbClr val="000000"/>
              </a:solidFill>
              <a:latin typeface="Consolas,  Courier New"/>
            </a:endParaRPr>
          </a:p>
          <a:p>
            <a:r>
              <a:rPr lang="it-IT" sz="900" dirty="0">
                <a:solidFill>
                  <a:srgbClr val="000000"/>
                </a:solidFill>
                <a:latin typeface="Consolas,  Courier New"/>
              </a:rPr>
              <a:t>}</a:t>
            </a:r>
            <a:endParaRPr lang="it-IT" sz="900" b="0" dirty="0">
              <a:solidFill>
                <a:srgbClr val="000000"/>
              </a:solidFill>
              <a:effectLst/>
              <a:latin typeface="Consolas,  Courier New"/>
            </a:endParaRPr>
          </a:p>
        </p:txBody>
      </p:sp>
      <p:sp>
        <p:nvSpPr>
          <p:cNvPr id="3" name="Segnaposto numero diapositiva 2">
            <a:extLst>
              <a:ext uri="{FF2B5EF4-FFF2-40B4-BE49-F238E27FC236}">
                <a16:creationId xmlns:a16="http://schemas.microsoft.com/office/drawing/2014/main" id="{511ACB3E-C553-4201-9571-6AEA49D67A4A}"/>
              </a:ext>
            </a:extLst>
          </p:cNvPr>
          <p:cNvSpPr>
            <a:spLocks noGrp="1"/>
          </p:cNvSpPr>
          <p:nvPr>
            <p:ph type="sldNum" sz="quarter" idx="12"/>
          </p:nvPr>
        </p:nvSpPr>
        <p:spPr/>
        <p:txBody>
          <a:bodyPr/>
          <a:lstStyle/>
          <a:p>
            <a:fld id="{B471838B-02BF-48BB-AF36-A942095BF0A8}" type="slidenum">
              <a:rPr lang="it-IT" smtClean="0"/>
              <a:t>27</a:t>
            </a:fld>
            <a:endParaRPr lang="it-IT"/>
          </a:p>
        </p:txBody>
      </p:sp>
    </p:spTree>
    <p:extLst>
      <p:ext uri="{BB962C8B-B14F-4D97-AF65-F5344CB8AC3E}">
        <p14:creationId xmlns:p14="http://schemas.microsoft.com/office/powerpoint/2010/main" val="1791944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9C807C3-A101-46A1-AC86-5C9612F5330D}"/>
              </a:ext>
            </a:extLst>
          </p:cNvPr>
          <p:cNvPicPr>
            <a:picLocks noChangeAspect="1"/>
          </p:cNvPicPr>
          <p:nvPr/>
        </p:nvPicPr>
        <p:blipFill>
          <a:blip r:embed="rId2"/>
          <a:stretch>
            <a:fillRect/>
          </a:stretch>
        </p:blipFill>
        <p:spPr>
          <a:xfrm>
            <a:off x="317888" y="245807"/>
            <a:ext cx="3813963" cy="2069201"/>
          </a:xfrm>
          <a:prstGeom prst="rect">
            <a:avLst/>
          </a:prstGeom>
        </p:spPr>
      </p:pic>
      <p:pic>
        <p:nvPicPr>
          <p:cNvPr id="6" name="Immagine 5">
            <a:extLst>
              <a:ext uri="{FF2B5EF4-FFF2-40B4-BE49-F238E27FC236}">
                <a16:creationId xmlns:a16="http://schemas.microsoft.com/office/drawing/2014/main" id="{78E75AAB-C21E-4676-A1AB-ED6C215BE34D}"/>
              </a:ext>
            </a:extLst>
          </p:cNvPr>
          <p:cNvPicPr>
            <a:picLocks noChangeAspect="1"/>
          </p:cNvPicPr>
          <p:nvPr/>
        </p:nvPicPr>
        <p:blipFill>
          <a:blip r:embed="rId3"/>
          <a:stretch>
            <a:fillRect/>
          </a:stretch>
        </p:blipFill>
        <p:spPr>
          <a:xfrm>
            <a:off x="8731240" y="12946"/>
            <a:ext cx="3429599" cy="2592614"/>
          </a:xfrm>
          <a:prstGeom prst="rect">
            <a:avLst/>
          </a:prstGeom>
        </p:spPr>
      </p:pic>
      <p:sp>
        <p:nvSpPr>
          <p:cNvPr id="23" name="CasellaDiTesto 22">
            <a:extLst>
              <a:ext uri="{FF2B5EF4-FFF2-40B4-BE49-F238E27FC236}">
                <a16:creationId xmlns:a16="http://schemas.microsoft.com/office/drawing/2014/main" id="{A199D53B-DA04-4B99-8F8C-400D6DFBA59B}"/>
              </a:ext>
            </a:extLst>
          </p:cNvPr>
          <p:cNvSpPr txBox="1"/>
          <p:nvPr/>
        </p:nvSpPr>
        <p:spPr>
          <a:xfrm>
            <a:off x="106532" y="0"/>
            <a:ext cx="11478827" cy="369332"/>
          </a:xfrm>
          <a:prstGeom prst="rect">
            <a:avLst/>
          </a:prstGeom>
          <a:noFill/>
        </p:spPr>
        <p:txBody>
          <a:bodyPr wrap="square" rtlCol="0">
            <a:spAutoFit/>
          </a:bodyPr>
          <a:lstStyle/>
          <a:p>
            <a:r>
              <a:rPr lang="it-IT" dirty="0" err="1">
                <a:solidFill>
                  <a:schemeClr val="accent1"/>
                </a:solidFill>
              </a:rPr>
              <a:t>Monthly</a:t>
            </a:r>
            <a:r>
              <a:rPr lang="it-IT" dirty="0">
                <a:solidFill>
                  <a:schemeClr val="accent1"/>
                </a:solidFill>
              </a:rPr>
              <a:t> </a:t>
            </a:r>
            <a:r>
              <a:rPr lang="it-IT" dirty="0" err="1">
                <a:solidFill>
                  <a:schemeClr val="accent1"/>
                </a:solidFill>
              </a:rPr>
              <a:t>Saving</a:t>
            </a:r>
            <a:r>
              <a:rPr lang="it-IT" dirty="0">
                <a:solidFill>
                  <a:schemeClr val="accent1"/>
                </a:solidFill>
              </a:rPr>
              <a:t> Standing Order / </a:t>
            </a:r>
            <a:r>
              <a:rPr lang="it-IT" dirty="0" err="1">
                <a:solidFill>
                  <a:schemeClr val="accent1"/>
                </a:solidFill>
              </a:rPr>
              <a:t>polulate</a:t>
            </a:r>
            <a:r>
              <a:rPr lang="it-IT" dirty="0">
                <a:solidFill>
                  <a:schemeClr val="accent1"/>
                </a:solidFill>
              </a:rPr>
              <a:t> Start </a:t>
            </a:r>
            <a:r>
              <a:rPr lang="it-IT" dirty="0" err="1">
                <a:solidFill>
                  <a:schemeClr val="accent1"/>
                </a:solidFill>
              </a:rPr>
              <a:t>Month</a:t>
            </a:r>
            <a:r>
              <a:rPr lang="it-IT" dirty="0">
                <a:solidFill>
                  <a:schemeClr val="accent1"/>
                </a:solidFill>
              </a:rPr>
              <a:t> and  End </a:t>
            </a:r>
            <a:r>
              <a:rPr lang="it-IT" dirty="0" err="1">
                <a:solidFill>
                  <a:schemeClr val="accent1"/>
                </a:solidFill>
              </a:rPr>
              <a:t>Month</a:t>
            </a:r>
            <a:endParaRPr lang="it-IT" dirty="0">
              <a:solidFill>
                <a:schemeClr val="accent1"/>
              </a:solidFill>
            </a:endParaRPr>
          </a:p>
        </p:txBody>
      </p:sp>
      <p:sp>
        <p:nvSpPr>
          <p:cNvPr id="35" name="Rettangolo 34">
            <a:extLst>
              <a:ext uri="{FF2B5EF4-FFF2-40B4-BE49-F238E27FC236}">
                <a16:creationId xmlns:a16="http://schemas.microsoft.com/office/drawing/2014/main" id="{9B45D2E8-405D-4F7D-96EB-2CA58ADE6F7D}"/>
              </a:ext>
            </a:extLst>
          </p:cNvPr>
          <p:cNvSpPr/>
          <p:nvPr/>
        </p:nvSpPr>
        <p:spPr>
          <a:xfrm>
            <a:off x="317888" y="2376149"/>
            <a:ext cx="3491020" cy="646331"/>
          </a:xfrm>
          <a:prstGeom prst="rect">
            <a:avLst/>
          </a:prstGeom>
        </p:spPr>
        <p:txBody>
          <a:bodyPr wrap="none">
            <a:spAutoFit/>
          </a:bodyPr>
          <a:lstStyle/>
          <a:p>
            <a:r>
              <a:rPr lang="it-IT" dirty="0" err="1"/>
              <a:t>Activate</a:t>
            </a:r>
            <a:r>
              <a:rPr lang="it-IT" dirty="0"/>
              <a:t> </a:t>
            </a:r>
            <a:r>
              <a:rPr lang="it-IT" baseline="30000" dirty="0"/>
              <a:t>{</a:t>
            </a:r>
            <a:r>
              <a:rPr lang="it-IT" baseline="30000" dirty="0" err="1"/>
              <a:t>currentStandingOrder</a:t>
            </a:r>
            <a:r>
              <a:rPr lang="it-IT" baseline="30000" dirty="0"/>
              <a:t>}</a:t>
            </a:r>
            <a:endParaRPr lang="it-IT" dirty="0"/>
          </a:p>
          <a:p>
            <a:r>
              <a:rPr lang="it-IT" dirty="0"/>
              <a:t>GET /recovery/</a:t>
            </a:r>
            <a:r>
              <a:rPr lang="it-IT" dirty="0" err="1"/>
              <a:t>startDate</a:t>
            </a:r>
            <a:r>
              <a:rPr lang="it-IT" dirty="0"/>
              <a:t>/20200401</a:t>
            </a:r>
          </a:p>
        </p:txBody>
      </p:sp>
      <p:pic>
        <p:nvPicPr>
          <p:cNvPr id="36" name="Immagine 35">
            <a:extLst>
              <a:ext uri="{FF2B5EF4-FFF2-40B4-BE49-F238E27FC236}">
                <a16:creationId xmlns:a16="http://schemas.microsoft.com/office/drawing/2014/main" id="{C3CE1D01-78D9-4552-8AF6-E54497BC135A}"/>
              </a:ext>
            </a:extLst>
          </p:cNvPr>
          <p:cNvPicPr>
            <a:picLocks noChangeAspect="1"/>
          </p:cNvPicPr>
          <p:nvPr/>
        </p:nvPicPr>
        <p:blipFill>
          <a:blip r:embed="rId4"/>
          <a:stretch>
            <a:fillRect/>
          </a:stretch>
        </p:blipFill>
        <p:spPr>
          <a:xfrm>
            <a:off x="349973" y="2928726"/>
            <a:ext cx="1143000" cy="1562100"/>
          </a:xfrm>
          <a:prstGeom prst="rect">
            <a:avLst/>
          </a:prstGeom>
        </p:spPr>
      </p:pic>
      <p:sp>
        <p:nvSpPr>
          <p:cNvPr id="37" name="Rettangolo 36">
            <a:extLst>
              <a:ext uri="{FF2B5EF4-FFF2-40B4-BE49-F238E27FC236}">
                <a16:creationId xmlns:a16="http://schemas.microsoft.com/office/drawing/2014/main" id="{ED93A56C-DBB9-4999-B0E4-A89359C0161B}"/>
              </a:ext>
            </a:extLst>
          </p:cNvPr>
          <p:cNvSpPr/>
          <p:nvPr/>
        </p:nvSpPr>
        <p:spPr>
          <a:xfrm>
            <a:off x="8198150" y="4468376"/>
            <a:ext cx="3923446" cy="646331"/>
          </a:xfrm>
          <a:prstGeom prst="rect">
            <a:avLst/>
          </a:prstGeom>
        </p:spPr>
        <p:txBody>
          <a:bodyPr wrap="none">
            <a:spAutoFit/>
          </a:bodyPr>
          <a:lstStyle/>
          <a:p>
            <a:r>
              <a:rPr lang="it-IT" baseline="30000" dirty="0"/>
              <a:t>{</a:t>
            </a:r>
            <a:r>
              <a:rPr lang="it-IT" baseline="30000" dirty="0" err="1"/>
              <a:t>EndMonth</a:t>
            </a:r>
            <a:r>
              <a:rPr lang="it-IT" baseline="30000" dirty="0"/>
              <a:t>}</a:t>
            </a:r>
            <a:endParaRPr lang="it-IT" dirty="0"/>
          </a:p>
          <a:p>
            <a:r>
              <a:rPr lang="it-IT" dirty="0"/>
              <a:t>GET /recovery/</a:t>
            </a:r>
            <a:r>
              <a:rPr lang="it-IT" dirty="0" err="1"/>
              <a:t>modStartDate</a:t>
            </a:r>
            <a:r>
              <a:rPr lang="it-IT" dirty="0"/>
              <a:t>/20200301</a:t>
            </a:r>
          </a:p>
        </p:txBody>
      </p:sp>
      <p:pic>
        <p:nvPicPr>
          <p:cNvPr id="38" name="Immagine 37">
            <a:extLst>
              <a:ext uri="{FF2B5EF4-FFF2-40B4-BE49-F238E27FC236}">
                <a16:creationId xmlns:a16="http://schemas.microsoft.com/office/drawing/2014/main" id="{ABBBB3E4-98ED-46E6-8ED1-DA8FB5D8AA9D}"/>
              </a:ext>
            </a:extLst>
          </p:cNvPr>
          <p:cNvPicPr>
            <a:picLocks noChangeAspect="1"/>
          </p:cNvPicPr>
          <p:nvPr/>
        </p:nvPicPr>
        <p:blipFill>
          <a:blip r:embed="rId5"/>
          <a:stretch>
            <a:fillRect/>
          </a:stretch>
        </p:blipFill>
        <p:spPr>
          <a:xfrm>
            <a:off x="207423" y="5049272"/>
            <a:ext cx="1123950" cy="1733550"/>
          </a:xfrm>
          <a:prstGeom prst="rect">
            <a:avLst/>
          </a:prstGeom>
        </p:spPr>
      </p:pic>
      <p:pic>
        <p:nvPicPr>
          <p:cNvPr id="41" name="Immagine 40">
            <a:extLst>
              <a:ext uri="{FF2B5EF4-FFF2-40B4-BE49-F238E27FC236}">
                <a16:creationId xmlns:a16="http://schemas.microsoft.com/office/drawing/2014/main" id="{F72FCC19-D723-4140-A3F1-93DAD7A60B7B}"/>
              </a:ext>
            </a:extLst>
          </p:cNvPr>
          <p:cNvPicPr>
            <a:picLocks noChangeAspect="1"/>
          </p:cNvPicPr>
          <p:nvPr/>
        </p:nvPicPr>
        <p:blipFill>
          <a:blip r:embed="rId6"/>
          <a:stretch>
            <a:fillRect/>
          </a:stretch>
        </p:blipFill>
        <p:spPr>
          <a:xfrm>
            <a:off x="4680558" y="340857"/>
            <a:ext cx="3812553" cy="1879099"/>
          </a:xfrm>
          <a:prstGeom prst="rect">
            <a:avLst/>
          </a:prstGeom>
        </p:spPr>
      </p:pic>
      <p:sp>
        <p:nvSpPr>
          <p:cNvPr id="42" name="Rettangolo 41">
            <a:extLst>
              <a:ext uri="{FF2B5EF4-FFF2-40B4-BE49-F238E27FC236}">
                <a16:creationId xmlns:a16="http://schemas.microsoft.com/office/drawing/2014/main" id="{3CBED2E3-803A-4425-A6EC-C6D4A0F3005B}"/>
              </a:ext>
            </a:extLst>
          </p:cNvPr>
          <p:cNvSpPr/>
          <p:nvPr/>
        </p:nvSpPr>
        <p:spPr>
          <a:xfrm>
            <a:off x="4099075" y="2219956"/>
            <a:ext cx="3993850" cy="646331"/>
          </a:xfrm>
          <a:prstGeom prst="rect">
            <a:avLst/>
          </a:prstGeom>
        </p:spPr>
        <p:txBody>
          <a:bodyPr wrap="none">
            <a:spAutoFit/>
          </a:bodyPr>
          <a:lstStyle/>
          <a:p>
            <a:r>
              <a:rPr lang="it-IT" dirty="0"/>
              <a:t>Terminate</a:t>
            </a:r>
            <a:r>
              <a:rPr lang="it-IT" baseline="30000" dirty="0"/>
              <a:t>{</a:t>
            </a:r>
            <a:r>
              <a:rPr lang="it-IT" baseline="30000" dirty="0" err="1"/>
              <a:t>currentStandingOrder</a:t>
            </a:r>
            <a:r>
              <a:rPr lang="it-IT" baseline="30000" dirty="0"/>
              <a:t>}</a:t>
            </a:r>
            <a:endParaRPr lang="it-IT" dirty="0"/>
          </a:p>
          <a:p>
            <a:r>
              <a:rPr lang="it-IT" dirty="0"/>
              <a:t>GET /recovery/</a:t>
            </a:r>
            <a:r>
              <a:rPr lang="it-IT" dirty="0" err="1"/>
              <a:t>terminateDate</a:t>
            </a:r>
            <a:r>
              <a:rPr lang="it-IT" dirty="0"/>
              <a:t>/20200401</a:t>
            </a:r>
          </a:p>
        </p:txBody>
      </p:sp>
      <p:sp>
        <p:nvSpPr>
          <p:cNvPr id="43" name="Rettangolo 42">
            <a:extLst>
              <a:ext uri="{FF2B5EF4-FFF2-40B4-BE49-F238E27FC236}">
                <a16:creationId xmlns:a16="http://schemas.microsoft.com/office/drawing/2014/main" id="{4A154DFB-B8B4-43E6-8749-74A772B247FD}"/>
              </a:ext>
            </a:extLst>
          </p:cNvPr>
          <p:cNvSpPr/>
          <p:nvPr/>
        </p:nvSpPr>
        <p:spPr>
          <a:xfrm>
            <a:off x="8198150" y="2588400"/>
            <a:ext cx="3993850" cy="646331"/>
          </a:xfrm>
          <a:prstGeom prst="rect">
            <a:avLst/>
          </a:prstGeom>
        </p:spPr>
        <p:txBody>
          <a:bodyPr wrap="none">
            <a:spAutoFit/>
          </a:bodyPr>
          <a:lstStyle/>
          <a:p>
            <a:r>
              <a:rPr lang="it-IT" dirty="0" err="1"/>
              <a:t>Modify</a:t>
            </a:r>
            <a:r>
              <a:rPr lang="it-IT" baseline="30000" dirty="0"/>
              <a:t>{</a:t>
            </a:r>
            <a:r>
              <a:rPr lang="it-IT" baseline="30000" dirty="0" err="1"/>
              <a:t>currentStandingOrder</a:t>
            </a:r>
            <a:r>
              <a:rPr lang="it-IT" baseline="30000" dirty="0"/>
              <a:t>}</a:t>
            </a:r>
            <a:endParaRPr lang="it-IT" dirty="0"/>
          </a:p>
          <a:p>
            <a:r>
              <a:rPr lang="it-IT" dirty="0"/>
              <a:t>GET /recovery/</a:t>
            </a:r>
            <a:r>
              <a:rPr lang="it-IT" dirty="0" err="1"/>
              <a:t>terminateDate</a:t>
            </a:r>
            <a:r>
              <a:rPr lang="it-IT" dirty="0"/>
              <a:t>/20200401</a:t>
            </a:r>
          </a:p>
        </p:txBody>
      </p:sp>
      <p:pic>
        <p:nvPicPr>
          <p:cNvPr id="44" name="Immagine 43">
            <a:extLst>
              <a:ext uri="{FF2B5EF4-FFF2-40B4-BE49-F238E27FC236}">
                <a16:creationId xmlns:a16="http://schemas.microsoft.com/office/drawing/2014/main" id="{6511D708-CE9B-4600-99D5-ED9F38B52DDB}"/>
              </a:ext>
            </a:extLst>
          </p:cNvPr>
          <p:cNvPicPr>
            <a:picLocks noChangeAspect="1"/>
          </p:cNvPicPr>
          <p:nvPr/>
        </p:nvPicPr>
        <p:blipFill>
          <a:blip r:embed="rId7"/>
          <a:stretch>
            <a:fillRect/>
          </a:stretch>
        </p:blipFill>
        <p:spPr>
          <a:xfrm>
            <a:off x="4615545" y="2888384"/>
            <a:ext cx="1095375" cy="1562100"/>
          </a:xfrm>
          <a:prstGeom prst="rect">
            <a:avLst/>
          </a:prstGeom>
        </p:spPr>
      </p:pic>
      <p:pic>
        <p:nvPicPr>
          <p:cNvPr id="45" name="Immagine 44">
            <a:extLst>
              <a:ext uri="{FF2B5EF4-FFF2-40B4-BE49-F238E27FC236}">
                <a16:creationId xmlns:a16="http://schemas.microsoft.com/office/drawing/2014/main" id="{48EB92CF-4757-4355-8BB3-98F6607D35BF}"/>
              </a:ext>
            </a:extLst>
          </p:cNvPr>
          <p:cNvPicPr>
            <a:picLocks noChangeAspect="1"/>
          </p:cNvPicPr>
          <p:nvPr/>
        </p:nvPicPr>
        <p:blipFill>
          <a:blip r:embed="rId7"/>
          <a:stretch>
            <a:fillRect/>
          </a:stretch>
        </p:blipFill>
        <p:spPr>
          <a:xfrm>
            <a:off x="9290055" y="3224116"/>
            <a:ext cx="1095375" cy="1562100"/>
          </a:xfrm>
          <a:prstGeom prst="rect">
            <a:avLst/>
          </a:prstGeom>
        </p:spPr>
      </p:pic>
      <p:sp>
        <p:nvSpPr>
          <p:cNvPr id="46" name="Rettangolo 45">
            <a:extLst>
              <a:ext uri="{FF2B5EF4-FFF2-40B4-BE49-F238E27FC236}">
                <a16:creationId xmlns:a16="http://schemas.microsoft.com/office/drawing/2014/main" id="{ED67BF91-3DDD-42DD-B4F0-857777FCF3F4}"/>
              </a:ext>
            </a:extLst>
          </p:cNvPr>
          <p:cNvSpPr/>
          <p:nvPr/>
        </p:nvSpPr>
        <p:spPr>
          <a:xfrm>
            <a:off x="258932" y="4602884"/>
            <a:ext cx="3421321" cy="646331"/>
          </a:xfrm>
          <a:prstGeom prst="rect">
            <a:avLst/>
          </a:prstGeom>
        </p:spPr>
        <p:txBody>
          <a:bodyPr wrap="none">
            <a:spAutoFit/>
          </a:bodyPr>
          <a:lstStyle/>
          <a:p>
            <a:r>
              <a:rPr lang="it-IT" baseline="30000" dirty="0"/>
              <a:t>{</a:t>
            </a:r>
            <a:r>
              <a:rPr lang="it-IT" baseline="30000" dirty="0" err="1"/>
              <a:t>startMonth</a:t>
            </a:r>
            <a:r>
              <a:rPr lang="it-IT" baseline="30000" dirty="0"/>
              <a:t>}</a:t>
            </a:r>
            <a:endParaRPr lang="it-IT" dirty="0"/>
          </a:p>
          <a:p>
            <a:r>
              <a:rPr lang="it-IT" dirty="0"/>
              <a:t>GET /recovery/</a:t>
            </a:r>
            <a:r>
              <a:rPr lang="it-IT" dirty="0" err="1"/>
              <a:t>endDate</a:t>
            </a:r>
            <a:r>
              <a:rPr lang="it-IT" dirty="0"/>
              <a:t>/20200401</a:t>
            </a:r>
          </a:p>
        </p:txBody>
      </p:sp>
      <p:pic>
        <p:nvPicPr>
          <p:cNvPr id="47" name="Immagine 46">
            <a:extLst>
              <a:ext uri="{FF2B5EF4-FFF2-40B4-BE49-F238E27FC236}">
                <a16:creationId xmlns:a16="http://schemas.microsoft.com/office/drawing/2014/main" id="{97627C74-BCF0-478B-BABC-6B6415D46F5B}"/>
              </a:ext>
            </a:extLst>
          </p:cNvPr>
          <p:cNvPicPr>
            <a:picLocks noChangeAspect="1"/>
          </p:cNvPicPr>
          <p:nvPr/>
        </p:nvPicPr>
        <p:blipFill>
          <a:blip r:embed="rId8"/>
          <a:stretch>
            <a:fillRect/>
          </a:stretch>
        </p:blipFill>
        <p:spPr>
          <a:xfrm>
            <a:off x="8922473" y="5114707"/>
            <a:ext cx="1076325" cy="1543050"/>
          </a:xfrm>
          <a:prstGeom prst="rect">
            <a:avLst/>
          </a:prstGeom>
        </p:spPr>
      </p:pic>
      <p:cxnSp>
        <p:nvCxnSpPr>
          <p:cNvPr id="49" name="Connettore diritto 48">
            <a:extLst>
              <a:ext uri="{FF2B5EF4-FFF2-40B4-BE49-F238E27FC236}">
                <a16:creationId xmlns:a16="http://schemas.microsoft.com/office/drawing/2014/main" id="{D0770955-90DC-469F-A94D-E93BE873CB29}"/>
              </a:ext>
            </a:extLst>
          </p:cNvPr>
          <p:cNvCxnSpPr>
            <a:cxnSpLocks/>
          </p:cNvCxnSpPr>
          <p:nvPr/>
        </p:nvCxnSpPr>
        <p:spPr>
          <a:xfrm>
            <a:off x="4118465" y="4602884"/>
            <a:ext cx="39744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552DB8DF-9D56-4B6C-B951-D3E480140FEE}"/>
              </a:ext>
            </a:extLst>
          </p:cNvPr>
          <p:cNvCxnSpPr/>
          <p:nvPr/>
        </p:nvCxnSpPr>
        <p:spPr>
          <a:xfrm>
            <a:off x="8092925" y="2219956"/>
            <a:ext cx="0" cy="23829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ttore diritto 52">
            <a:extLst>
              <a:ext uri="{FF2B5EF4-FFF2-40B4-BE49-F238E27FC236}">
                <a16:creationId xmlns:a16="http://schemas.microsoft.com/office/drawing/2014/main" id="{BC0056F7-853F-46E1-BAA5-730A383A0D27}"/>
              </a:ext>
            </a:extLst>
          </p:cNvPr>
          <p:cNvCxnSpPr>
            <a:cxnSpLocks/>
          </p:cNvCxnSpPr>
          <p:nvPr/>
        </p:nvCxnSpPr>
        <p:spPr>
          <a:xfrm flipH="1">
            <a:off x="4105078" y="369332"/>
            <a:ext cx="26774" cy="6488668"/>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Immagine 56">
            <a:extLst>
              <a:ext uri="{FF2B5EF4-FFF2-40B4-BE49-F238E27FC236}">
                <a16:creationId xmlns:a16="http://schemas.microsoft.com/office/drawing/2014/main" id="{FF192D01-D3E7-450F-AFBF-D50849FDB72C}"/>
              </a:ext>
            </a:extLst>
          </p:cNvPr>
          <p:cNvPicPr>
            <a:picLocks noChangeAspect="1"/>
          </p:cNvPicPr>
          <p:nvPr/>
        </p:nvPicPr>
        <p:blipFill>
          <a:blip r:embed="rId5"/>
          <a:stretch>
            <a:fillRect/>
          </a:stretch>
        </p:blipFill>
        <p:spPr>
          <a:xfrm>
            <a:off x="4232179" y="5049272"/>
            <a:ext cx="1123950" cy="1733550"/>
          </a:xfrm>
          <a:prstGeom prst="rect">
            <a:avLst/>
          </a:prstGeom>
        </p:spPr>
      </p:pic>
      <p:sp>
        <p:nvSpPr>
          <p:cNvPr id="58" name="Rettangolo 57">
            <a:extLst>
              <a:ext uri="{FF2B5EF4-FFF2-40B4-BE49-F238E27FC236}">
                <a16:creationId xmlns:a16="http://schemas.microsoft.com/office/drawing/2014/main" id="{5C9EF693-71C9-41DB-AF2F-9BDFCCB05701}"/>
              </a:ext>
            </a:extLst>
          </p:cNvPr>
          <p:cNvSpPr/>
          <p:nvPr/>
        </p:nvSpPr>
        <p:spPr>
          <a:xfrm>
            <a:off x="4283688" y="4602884"/>
            <a:ext cx="3421321" cy="646331"/>
          </a:xfrm>
          <a:prstGeom prst="rect">
            <a:avLst/>
          </a:prstGeom>
        </p:spPr>
        <p:txBody>
          <a:bodyPr wrap="none">
            <a:spAutoFit/>
          </a:bodyPr>
          <a:lstStyle/>
          <a:p>
            <a:r>
              <a:rPr lang="it-IT" baseline="30000" dirty="0"/>
              <a:t>{</a:t>
            </a:r>
            <a:r>
              <a:rPr lang="it-IT" baseline="30000" dirty="0" err="1"/>
              <a:t>startMonth</a:t>
            </a:r>
            <a:r>
              <a:rPr lang="it-IT" baseline="30000" dirty="0"/>
              <a:t>}</a:t>
            </a:r>
            <a:endParaRPr lang="it-IT" dirty="0"/>
          </a:p>
          <a:p>
            <a:r>
              <a:rPr lang="it-IT" dirty="0"/>
              <a:t>GET /recovery/</a:t>
            </a:r>
            <a:r>
              <a:rPr lang="it-IT" dirty="0" err="1"/>
              <a:t>endDate</a:t>
            </a:r>
            <a:r>
              <a:rPr lang="it-IT" dirty="0"/>
              <a:t>/20200401</a:t>
            </a:r>
          </a:p>
        </p:txBody>
      </p:sp>
      <p:sp>
        <p:nvSpPr>
          <p:cNvPr id="2" name="Segnaposto numero diapositiva 1">
            <a:extLst>
              <a:ext uri="{FF2B5EF4-FFF2-40B4-BE49-F238E27FC236}">
                <a16:creationId xmlns:a16="http://schemas.microsoft.com/office/drawing/2014/main" id="{A9EF2145-AC7B-4EC3-8B13-9F79AF0A63C1}"/>
              </a:ext>
            </a:extLst>
          </p:cNvPr>
          <p:cNvSpPr>
            <a:spLocks noGrp="1"/>
          </p:cNvSpPr>
          <p:nvPr>
            <p:ph type="sldNum" sz="quarter" idx="12"/>
          </p:nvPr>
        </p:nvSpPr>
        <p:spPr/>
        <p:txBody>
          <a:bodyPr/>
          <a:lstStyle/>
          <a:p>
            <a:fld id="{B471838B-02BF-48BB-AF36-A942095BF0A8}" type="slidenum">
              <a:rPr lang="it-IT" smtClean="0"/>
              <a:t>28</a:t>
            </a:fld>
            <a:endParaRPr lang="it-IT"/>
          </a:p>
        </p:txBody>
      </p:sp>
    </p:spTree>
    <p:extLst>
      <p:ext uri="{BB962C8B-B14F-4D97-AF65-F5344CB8AC3E}">
        <p14:creationId xmlns:p14="http://schemas.microsoft.com/office/powerpoint/2010/main" val="4178503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176511A7-C356-409F-A15B-CF771BDFD06C}"/>
              </a:ext>
            </a:extLst>
          </p:cNvPr>
          <p:cNvPicPr>
            <a:picLocks noChangeAspect="1"/>
          </p:cNvPicPr>
          <p:nvPr/>
        </p:nvPicPr>
        <p:blipFill>
          <a:blip r:embed="rId2"/>
          <a:stretch>
            <a:fillRect/>
          </a:stretch>
        </p:blipFill>
        <p:spPr>
          <a:xfrm>
            <a:off x="5313285" y="3701"/>
            <a:ext cx="6219825" cy="2047875"/>
          </a:xfrm>
          <a:prstGeom prst="rect">
            <a:avLst/>
          </a:prstGeom>
        </p:spPr>
      </p:pic>
      <p:pic>
        <p:nvPicPr>
          <p:cNvPr id="3" name="Immagine 2">
            <a:extLst>
              <a:ext uri="{FF2B5EF4-FFF2-40B4-BE49-F238E27FC236}">
                <a16:creationId xmlns:a16="http://schemas.microsoft.com/office/drawing/2014/main" id="{19C807C3-A101-46A1-AC86-5C9612F5330D}"/>
              </a:ext>
            </a:extLst>
          </p:cNvPr>
          <p:cNvPicPr>
            <a:picLocks noChangeAspect="1"/>
          </p:cNvPicPr>
          <p:nvPr/>
        </p:nvPicPr>
        <p:blipFill>
          <a:blip r:embed="rId3"/>
          <a:stretch>
            <a:fillRect/>
          </a:stretch>
        </p:blipFill>
        <p:spPr>
          <a:xfrm>
            <a:off x="1862734" y="624522"/>
            <a:ext cx="3813963" cy="2069201"/>
          </a:xfrm>
          <a:prstGeom prst="rect">
            <a:avLst/>
          </a:prstGeom>
        </p:spPr>
      </p:pic>
      <p:pic>
        <p:nvPicPr>
          <p:cNvPr id="6" name="Immagine 5">
            <a:extLst>
              <a:ext uri="{FF2B5EF4-FFF2-40B4-BE49-F238E27FC236}">
                <a16:creationId xmlns:a16="http://schemas.microsoft.com/office/drawing/2014/main" id="{78E75AAB-C21E-4676-A1AB-ED6C215BE34D}"/>
              </a:ext>
            </a:extLst>
          </p:cNvPr>
          <p:cNvPicPr>
            <a:picLocks noChangeAspect="1"/>
          </p:cNvPicPr>
          <p:nvPr/>
        </p:nvPicPr>
        <p:blipFill>
          <a:blip r:embed="rId4"/>
          <a:stretch>
            <a:fillRect/>
          </a:stretch>
        </p:blipFill>
        <p:spPr>
          <a:xfrm>
            <a:off x="4705924" y="2051576"/>
            <a:ext cx="3776284" cy="2854691"/>
          </a:xfrm>
          <a:prstGeom prst="rect">
            <a:avLst/>
          </a:prstGeom>
        </p:spPr>
      </p:pic>
      <p:pic>
        <p:nvPicPr>
          <p:cNvPr id="11" name="Immagine 10">
            <a:extLst>
              <a:ext uri="{FF2B5EF4-FFF2-40B4-BE49-F238E27FC236}">
                <a16:creationId xmlns:a16="http://schemas.microsoft.com/office/drawing/2014/main" id="{C5DDAB16-4409-40BC-94D4-B96450351F1F}"/>
              </a:ext>
            </a:extLst>
          </p:cNvPr>
          <p:cNvPicPr>
            <a:picLocks noChangeAspect="1"/>
          </p:cNvPicPr>
          <p:nvPr/>
        </p:nvPicPr>
        <p:blipFill>
          <a:blip r:embed="rId5"/>
          <a:stretch>
            <a:fillRect/>
          </a:stretch>
        </p:blipFill>
        <p:spPr>
          <a:xfrm>
            <a:off x="8586065" y="2051576"/>
            <a:ext cx="3486401" cy="1750145"/>
          </a:xfrm>
          <a:prstGeom prst="rect">
            <a:avLst/>
          </a:prstGeom>
        </p:spPr>
      </p:pic>
      <p:pic>
        <p:nvPicPr>
          <p:cNvPr id="15" name="Immagine 14">
            <a:extLst>
              <a:ext uri="{FF2B5EF4-FFF2-40B4-BE49-F238E27FC236}">
                <a16:creationId xmlns:a16="http://schemas.microsoft.com/office/drawing/2014/main" id="{A393E853-65AA-4688-A597-D2F6BE476CFE}"/>
              </a:ext>
            </a:extLst>
          </p:cNvPr>
          <p:cNvPicPr>
            <a:picLocks noChangeAspect="1"/>
          </p:cNvPicPr>
          <p:nvPr/>
        </p:nvPicPr>
        <p:blipFill>
          <a:blip r:embed="rId6"/>
          <a:stretch>
            <a:fillRect/>
          </a:stretch>
        </p:blipFill>
        <p:spPr>
          <a:xfrm>
            <a:off x="8874616" y="3810102"/>
            <a:ext cx="2628900" cy="1447800"/>
          </a:xfrm>
          <a:prstGeom prst="rect">
            <a:avLst/>
          </a:prstGeom>
        </p:spPr>
      </p:pic>
      <p:pic>
        <p:nvPicPr>
          <p:cNvPr id="16" name="Immagine 15">
            <a:extLst>
              <a:ext uri="{FF2B5EF4-FFF2-40B4-BE49-F238E27FC236}">
                <a16:creationId xmlns:a16="http://schemas.microsoft.com/office/drawing/2014/main" id="{7C7D9DC6-AA06-44A0-A24B-3C697EA42D53}"/>
              </a:ext>
            </a:extLst>
          </p:cNvPr>
          <p:cNvPicPr>
            <a:picLocks noChangeAspect="1"/>
          </p:cNvPicPr>
          <p:nvPr/>
        </p:nvPicPr>
        <p:blipFill>
          <a:blip r:embed="rId7"/>
          <a:stretch>
            <a:fillRect/>
          </a:stretch>
        </p:blipFill>
        <p:spPr>
          <a:xfrm>
            <a:off x="8874616" y="5431275"/>
            <a:ext cx="2091259" cy="1290200"/>
          </a:xfrm>
          <a:prstGeom prst="rect">
            <a:avLst/>
          </a:prstGeom>
        </p:spPr>
      </p:pic>
      <p:cxnSp>
        <p:nvCxnSpPr>
          <p:cNvPr id="18" name="Connettore 2 17">
            <a:extLst>
              <a:ext uri="{FF2B5EF4-FFF2-40B4-BE49-F238E27FC236}">
                <a16:creationId xmlns:a16="http://schemas.microsoft.com/office/drawing/2014/main" id="{9EE5E809-9584-4F27-9EE3-40592D2833E2}"/>
              </a:ext>
            </a:extLst>
          </p:cNvPr>
          <p:cNvCxnSpPr/>
          <p:nvPr/>
        </p:nvCxnSpPr>
        <p:spPr>
          <a:xfrm>
            <a:off x="10329265" y="1895937"/>
            <a:ext cx="0" cy="155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994CE974-5225-4D29-8F07-7648A56CF0EC}"/>
              </a:ext>
            </a:extLst>
          </p:cNvPr>
          <p:cNvCxnSpPr/>
          <p:nvPr/>
        </p:nvCxnSpPr>
        <p:spPr>
          <a:xfrm>
            <a:off x="10484528" y="5257902"/>
            <a:ext cx="0" cy="210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F9CF955F-8CA9-4CE1-AFB2-2DED2F1A726C}"/>
              </a:ext>
            </a:extLst>
          </p:cNvPr>
          <p:cNvCxnSpPr/>
          <p:nvPr/>
        </p:nvCxnSpPr>
        <p:spPr>
          <a:xfrm flipH="1">
            <a:off x="5313285" y="1819922"/>
            <a:ext cx="1087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sellaDiTesto 22">
            <a:extLst>
              <a:ext uri="{FF2B5EF4-FFF2-40B4-BE49-F238E27FC236}">
                <a16:creationId xmlns:a16="http://schemas.microsoft.com/office/drawing/2014/main" id="{A199D53B-DA04-4B99-8F8C-400D6DFBA59B}"/>
              </a:ext>
            </a:extLst>
          </p:cNvPr>
          <p:cNvSpPr txBox="1"/>
          <p:nvPr/>
        </p:nvSpPr>
        <p:spPr>
          <a:xfrm>
            <a:off x="106532" y="0"/>
            <a:ext cx="11478827" cy="646331"/>
          </a:xfrm>
          <a:prstGeom prst="rect">
            <a:avLst/>
          </a:prstGeom>
          <a:noFill/>
        </p:spPr>
        <p:txBody>
          <a:bodyPr wrap="square" rtlCol="0">
            <a:spAutoFit/>
          </a:bodyPr>
          <a:lstStyle/>
          <a:p>
            <a:r>
              <a:rPr lang="it-IT" dirty="0" err="1">
                <a:solidFill>
                  <a:schemeClr val="accent1"/>
                </a:solidFill>
              </a:rPr>
              <a:t>Monthly</a:t>
            </a:r>
            <a:r>
              <a:rPr lang="it-IT" dirty="0">
                <a:solidFill>
                  <a:schemeClr val="accent1"/>
                </a:solidFill>
              </a:rPr>
              <a:t> </a:t>
            </a:r>
            <a:r>
              <a:rPr lang="it-IT" dirty="0" err="1">
                <a:solidFill>
                  <a:schemeClr val="accent1"/>
                </a:solidFill>
              </a:rPr>
              <a:t>Saving</a:t>
            </a:r>
            <a:r>
              <a:rPr lang="it-IT" dirty="0">
                <a:solidFill>
                  <a:schemeClr val="accent1"/>
                </a:solidFill>
              </a:rPr>
              <a:t> Standing Order / </a:t>
            </a:r>
            <a:r>
              <a:rPr lang="it-IT" dirty="0" err="1">
                <a:solidFill>
                  <a:schemeClr val="accent1"/>
                </a:solidFill>
              </a:rPr>
              <a:t>Submit</a:t>
            </a:r>
            <a:r>
              <a:rPr lang="it-IT" dirty="0">
                <a:solidFill>
                  <a:schemeClr val="accent1"/>
                </a:solidFill>
              </a:rPr>
              <a:t> or Terminate OK </a:t>
            </a:r>
            <a:r>
              <a:rPr lang="it-IT" dirty="0" err="1">
                <a:solidFill>
                  <a:schemeClr val="accent1"/>
                </a:solidFill>
              </a:rPr>
              <a:t>button</a:t>
            </a:r>
            <a:r>
              <a:rPr lang="it-IT" dirty="0">
                <a:solidFill>
                  <a:schemeClr val="accent1"/>
                </a:solidFill>
              </a:rPr>
              <a:t> click</a:t>
            </a:r>
          </a:p>
          <a:p>
            <a:r>
              <a:rPr lang="it-IT" dirty="0"/>
              <a:t>POST </a:t>
            </a:r>
            <a:r>
              <a:rPr lang="it-IT" dirty="0">
                <a:solidFill>
                  <a:srgbClr val="505050"/>
                </a:solidFill>
                <a:latin typeface="OpenSans"/>
              </a:rPr>
              <a:t>/recovery/</a:t>
            </a:r>
            <a:r>
              <a:rPr lang="it-IT" dirty="0" err="1">
                <a:solidFill>
                  <a:srgbClr val="505050"/>
                </a:solidFill>
                <a:latin typeface="OpenSans"/>
              </a:rPr>
              <a:t>change</a:t>
            </a:r>
            <a:endParaRPr lang="it-IT" dirty="0"/>
          </a:p>
        </p:txBody>
      </p:sp>
      <p:cxnSp>
        <p:nvCxnSpPr>
          <p:cNvPr id="26" name="Connettore 2 25">
            <a:extLst>
              <a:ext uri="{FF2B5EF4-FFF2-40B4-BE49-F238E27FC236}">
                <a16:creationId xmlns:a16="http://schemas.microsoft.com/office/drawing/2014/main" id="{21D3855F-33C4-4807-AACF-D23B07923B1C}"/>
              </a:ext>
            </a:extLst>
          </p:cNvPr>
          <p:cNvCxnSpPr/>
          <p:nvPr/>
        </p:nvCxnSpPr>
        <p:spPr>
          <a:xfrm flipH="1">
            <a:off x="7510509" y="1819922"/>
            <a:ext cx="1899821" cy="231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7" name="Immagine 26">
            <a:extLst>
              <a:ext uri="{FF2B5EF4-FFF2-40B4-BE49-F238E27FC236}">
                <a16:creationId xmlns:a16="http://schemas.microsoft.com/office/drawing/2014/main" id="{C4EDF9C9-77E7-4F04-A2DB-A423A37AFA0F}"/>
              </a:ext>
            </a:extLst>
          </p:cNvPr>
          <p:cNvPicPr>
            <a:picLocks noChangeAspect="1"/>
          </p:cNvPicPr>
          <p:nvPr/>
        </p:nvPicPr>
        <p:blipFill>
          <a:blip r:embed="rId8"/>
          <a:stretch>
            <a:fillRect/>
          </a:stretch>
        </p:blipFill>
        <p:spPr>
          <a:xfrm>
            <a:off x="6776478" y="4995082"/>
            <a:ext cx="1899820" cy="1726393"/>
          </a:xfrm>
          <a:prstGeom prst="rect">
            <a:avLst/>
          </a:prstGeom>
        </p:spPr>
      </p:pic>
      <p:pic>
        <p:nvPicPr>
          <p:cNvPr id="28" name="Immagine 27">
            <a:extLst>
              <a:ext uri="{FF2B5EF4-FFF2-40B4-BE49-F238E27FC236}">
                <a16:creationId xmlns:a16="http://schemas.microsoft.com/office/drawing/2014/main" id="{47DBAEA5-D5FA-4501-9700-3257E94D82F2}"/>
              </a:ext>
            </a:extLst>
          </p:cNvPr>
          <p:cNvPicPr>
            <a:picLocks noChangeAspect="1"/>
          </p:cNvPicPr>
          <p:nvPr/>
        </p:nvPicPr>
        <p:blipFill>
          <a:blip r:embed="rId9"/>
          <a:stretch>
            <a:fillRect/>
          </a:stretch>
        </p:blipFill>
        <p:spPr>
          <a:xfrm>
            <a:off x="88832" y="694282"/>
            <a:ext cx="1922330" cy="1716649"/>
          </a:xfrm>
          <a:prstGeom prst="rect">
            <a:avLst/>
          </a:prstGeom>
        </p:spPr>
      </p:pic>
      <p:pic>
        <p:nvPicPr>
          <p:cNvPr id="29" name="Immagine 28">
            <a:extLst>
              <a:ext uri="{FF2B5EF4-FFF2-40B4-BE49-F238E27FC236}">
                <a16:creationId xmlns:a16="http://schemas.microsoft.com/office/drawing/2014/main" id="{03DAB850-0A5D-4849-867D-7641DE5C5A5A}"/>
              </a:ext>
            </a:extLst>
          </p:cNvPr>
          <p:cNvPicPr>
            <a:picLocks noChangeAspect="1"/>
          </p:cNvPicPr>
          <p:nvPr/>
        </p:nvPicPr>
        <p:blipFill>
          <a:blip r:embed="rId10"/>
          <a:stretch>
            <a:fillRect/>
          </a:stretch>
        </p:blipFill>
        <p:spPr>
          <a:xfrm>
            <a:off x="0" y="5088892"/>
            <a:ext cx="2743200" cy="1704975"/>
          </a:xfrm>
          <a:prstGeom prst="rect">
            <a:avLst/>
          </a:prstGeom>
        </p:spPr>
      </p:pic>
      <p:pic>
        <p:nvPicPr>
          <p:cNvPr id="30" name="Immagine 29">
            <a:extLst>
              <a:ext uri="{FF2B5EF4-FFF2-40B4-BE49-F238E27FC236}">
                <a16:creationId xmlns:a16="http://schemas.microsoft.com/office/drawing/2014/main" id="{658D9FDD-CB6D-4415-A9DD-7BE3226762E3}"/>
              </a:ext>
            </a:extLst>
          </p:cNvPr>
          <p:cNvPicPr>
            <a:picLocks noChangeAspect="1"/>
          </p:cNvPicPr>
          <p:nvPr/>
        </p:nvPicPr>
        <p:blipFill>
          <a:blip r:embed="rId11"/>
          <a:stretch>
            <a:fillRect/>
          </a:stretch>
        </p:blipFill>
        <p:spPr>
          <a:xfrm>
            <a:off x="1868652" y="2771877"/>
            <a:ext cx="2419350" cy="2076450"/>
          </a:xfrm>
          <a:prstGeom prst="rect">
            <a:avLst/>
          </a:prstGeom>
        </p:spPr>
      </p:pic>
      <p:cxnSp>
        <p:nvCxnSpPr>
          <p:cNvPr id="32" name="Connettore 2 31">
            <a:extLst>
              <a:ext uri="{FF2B5EF4-FFF2-40B4-BE49-F238E27FC236}">
                <a16:creationId xmlns:a16="http://schemas.microsoft.com/office/drawing/2014/main" id="{807F3FB2-7D7F-4D85-AAF1-79A7C6CA28CA}"/>
              </a:ext>
            </a:extLst>
          </p:cNvPr>
          <p:cNvCxnSpPr/>
          <p:nvPr/>
        </p:nvCxnSpPr>
        <p:spPr>
          <a:xfrm flipH="1">
            <a:off x="2352583" y="4906267"/>
            <a:ext cx="390617" cy="35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a:extLst>
              <a:ext uri="{FF2B5EF4-FFF2-40B4-BE49-F238E27FC236}">
                <a16:creationId xmlns:a16="http://schemas.microsoft.com/office/drawing/2014/main" id="{4B01EF49-4DF7-4E91-9145-10D15D5E6014}"/>
              </a:ext>
            </a:extLst>
          </p:cNvPr>
          <p:cNvCxnSpPr>
            <a:stCxn id="6" idx="1"/>
          </p:cNvCxnSpPr>
          <p:nvPr/>
        </p:nvCxnSpPr>
        <p:spPr>
          <a:xfrm flipH="1" flipV="1">
            <a:off x="4172505" y="3478921"/>
            <a:ext cx="53341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511C7F43-1C75-40CD-AE7F-850C36EECB16}"/>
              </a:ext>
            </a:extLst>
          </p:cNvPr>
          <p:cNvSpPr>
            <a:spLocks noGrp="1"/>
          </p:cNvSpPr>
          <p:nvPr>
            <p:ph type="sldNum" sz="quarter" idx="12"/>
          </p:nvPr>
        </p:nvSpPr>
        <p:spPr/>
        <p:txBody>
          <a:bodyPr/>
          <a:lstStyle/>
          <a:p>
            <a:fld id="{B471838B-02BF-48BB-AF36-A942095BF0A8}" type="slidenum">
              <a:rPr lang="it-IT" smtClean="0"/>
              <a:t>29</a:t>
            </a:fld>
            <a:endParaRPr lang="it-IT"/>
          </a:p>
        </p:txBody>
      </p:sp>
    </p:spTree>
    <p:extLst>
      <p:ext uri="{BB962C8B-B14F-4D97-AF65-F5344CB8AC3E}">
        <p14:creationId xmlns:p14="http://schemas.microsoft.com/office/powerpoint/2010/main" val="342984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AFDE254-E249-45DE-B177-1810F4DCC305}"/>
              </a:ext>
            </a:extLst>
          </p:cNvPr>
          <p:cNvSpPr/>
          <p:nvPr/>
        </p:nvSpPr>
        <p:spPr>
          <a:xfrm>
            <a:off x="166509" y="477704"/>
            <a:ext cx="2308581"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User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7D2484F7-B33C-412E-9822-010941A05511}"/>
              </a:ext>
            </a:extLst>
          </p:cNvPr>
          <p:cNvSpPr/>
          <p:nvPr/>
        </p:nvSpPr>
        <p:spPr>
          <a:xfrm>
            <a:off x="34870" y="102152"/>
            <a:ext cx="1285929" cy="375552"/>
          </a:xfrm>
          <a:prstGeom prst="rect">
            <a:avLst/>
          </a:prstGeom>
        </p:spPr>
        <p:txBody>
          <a:bodyPr wrap="none">
            <a:spAutoFit/>
          </a:bodyPr>
          <a:lstStyle/>
          <a:p>
            <a:pPr>
              <a:lnSpc>
                <a:spcPct val="107000"/>
              </a:lnSpc>
              <a:spcBef>
                <a:spcPts val="1200"/>
              </a:spcBef>
              <a:spcAft>
                <a:spcPts val="0"/>
              </a:spcAft>
            </a:pPr>
            <a:r>
              <a:rPr lang="en-US"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user-service</a:t>
            </a:r>
            <a:endParaRPr lang="it-IT"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0" name="Tabella 10">
            <a:extLst>
              <a:ext uri="{FF2B5EF4-FFF2-40B4-BE49-F238E27FC236}">
                <a16:creationId xmlns:a16="http://schemas.microsoft.com/office/drawing/2014/main" id="{01DE267F-274C-497F-85BF-20328744648E}"/>
              </a:ext>
            </a:extLst>
          </p:cNvPr>
          <p:cNvGraphicFramePr>
            <a:graphicFrameLocks noGrp="1"/>
          </p:cNvGraphicFramePr>
          <p:nvPr>
            <p:extLst>
              <p:ext uri="{D42A27DB-BD31-4B8C-83A1-F6EECF244321}">
                <p14:modId xmlns:p14="http://schemas.microsoft.com/office/powerpoint/2010/main" val="1241699294"/>
              </p:ext>
            </p:extLst>
          </p:nvPr>
        </p:nvGraphicFramePr>
        <p:xfrm>
          <a:off x="254000" y="1054946"/>
          <a:ext cx="11490960" cy="2277534"/>
        </p:xfrm>
        <a:graphic>
          <a:graphicData uri="http://schemas.openxmlformats.org/drawingml/2006/table">
            <a:tbl>
              <a:tblPr firstRow="1" bandRow="1">
                <a:tableStyleId>{5C22544A-7EE6-4342-B048-85BDC9FD1C3A}</a:tableStyleId>
              </a:tblPr>
              <a:tblGrid>
                <a:gridCol w="3149600">
                  <a:extLst>
                    <a:ext uri="{9D8B030D-6E8A-4147-A177-3AD203B41FA5}">
                      <a16:colId xmlns:a16="http://schemas.microsoft.com/office/drawing/2014/main" val="4192487856"/>
                    </a:ext>
                  </a:extLst>
                </a:gridCol>
                <a:gridCol w="2265680">
                  <a:extLst>
                    <a:ext uri="{9D8B030D-6E8A-4147-A177-3AD203B41FA5}">
                      <a16:colId xmlns:a16="http://schemas.microsoft.com/office/drawing/2014/main" val="148176980"/>
                    </a:ext>
                  </a:extLst>
                </a:gridCol>
                <a:gridCol w="2082800">
                  <a:extLst>
                    <a:ext uri="{9D8B030D-6E8A-4147-A177-3AD203B41FA5}">
                      <a16:colId xmlns:a16="http://schemas.microsoft.com/office/drawing/2014/main" val="3071713185"/>
                    </a:ext>
                  </a:extLst>
                </a:gridCol>
                <a:gridCol w="3992880">
                  <a:extLst>
                    <a:ext uri="{9D8B030D-6E8A-4147-A177-3AD203B41FA5}">
                      <a16:colId xmlns:a16="http://schemas.microsoft.com/office/drawing/2014/main" val="4008807556"/>
                    </a:ext>
                  </a:extLst>
                </a:gridCol>
              </a:tblGrid>
              <a:tr h="448734">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154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/user/checkLogin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indexNum, password</a:t>
                      </a:r>
                    </a:p>
                    <a:p>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User DTO</a:t>
                      </a:r>
                    </a:p>
                    <a:p>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2" action="ppaction://hlinksldjump"/>
                        </a:rPr>
                        <a:t>Step 1 Login</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2435389427"/>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effectLst/>
                        </a:rPr>
                        <a:t>POST /</a:t>
                      </a:r>
                      <a:r>
                        <a:rPr lang="it-IT" sz="1400" dirty="0">
                          <a:effectLst/>
                          <a:latin typeface="+mn-lt"/>
                        </a:rPr>
                        <a:t>user</a:t>
                      </a:r>
                      <a:r>
                        <a:rPr lang="it-IT" sz="1400" dirty="0">
                          <a:effectLst/>
                        </a:rPr>
                        <a:t>/checkForgotPassword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txBody>
                  <a:tcPr/>
                </a:tc>
                <a:tc>
                  <a:txBody>
                    <a:bodyPr/>
                    <a:lstStyle/>
                    <a:p>
                      <a:pPr marL="0" indent="0">
                        <a:buFontTx/>
                        <a:buNone/>
                      </a:pPr>
                      <a:r>
                        <a:rPr lang="it-IT" sz="1400" kern="1200" dirty="0">
                          <a:solidFill>
                            <a:schemeClr val="dk1"/>
                          </a:solidFill>
                          <a:effectLst/>
                          <a:latin typeface="+mn-lt"/>
                          <a:ea typeface="+mn-ea"/>
                          <a:cs typeface="+mn-cs"/>
                        </a:rPr>
                        <a:t>indexNum, Date of birth</a:t>
                      </a:r>
                    </a:p>
                  </a:txBody>
                  <a:tcPr/>
                </a:tc>
                <a:tc>
                  <a:txBody>
                    <a:bodyPr/>
                    <a:lstStyle/>
                    <a:p>
                      <a:r>
                        <a:rPr lang="it-IT" sz="1400" kern="1200" dirty="0">
                          <a:solidFill>
                            <a:schemeClr val="dk1"/>
                          </a:solidFill>
                          <a:effectLst/>
                          <a:latin typeface="+mn-lt"/>
                          <a:ea typeface="+mn-ea"/>
                          <a:cs typeface="+mn-cs"/>
                        </a:rPr>
                        <a:t>User DTO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3" action="ppaction://hlinksldjump"/>
                        </a:rPr>
                        <a:t>Step 1 </a:t>
                      </a:r>
                      <a:r>
                        <a:rPr lang="it-IT" sz="1400" dirty="0" err="1">
                          <a:solidFill>
                            <a:schemeClr val="accent1"/>
                          </a:solidFill>
                          <a:hlinkClick r:id="rId3" action="ppaction://hlinksldjump"/>
                        </a:rPr>
                        <a:t>Forgot</a:t>
                      </a:r>
                      <a:r>
                        <a:rPr lang="it-IT" sz="1400" dirty="0">
                          <a:solidFill>
                            <a:schemeClr val="accent1"/>
                          </a:solidFill>
                          <a:hlinkClick r:id="rId3" action="ppaction://hlinksldjump"/>
                        </a:rPr>
                        <a:t> Password</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1617476371"/>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PUT   /user/{id}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User DTO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User DTO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4" action="ppaction://hlinksldjump"/>
                        </a:rPr>
                        <a:t>Step 4: Save password</a:t>
                      </a:r>
                      <a:r>
                        <a:rPr lang="it-IT" sz="1400" dirty="0">
                          <a:solidFill>
                            <a:schemeClr val="accent1"/>
                          </a:solidFill>
                        </a:rPr>
                        <a:t> , </a:t>
                      </a:r>
                      <a:r>
                        <a:rPr lang="it-IT" sz="1400" dirty="0">
                          <a:solidFill>
                            <a:schemeClr val="accent1"/>
                          </a:solidFill>
                          <a:hlinkClick r:id="rId5" action="ppaction://hlinksldjump"/>
                        </a:rPr>
                        <a:t>Step 2: Reset password</a:t>
                      </a:r>
                      <a:r>
                        <a:rPr lang="it-IT" sz="1400"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6" action="ppaction://hlinksldjump"/>
                        </a:rPr>
                        <a:t>Hide</a:t>
                      </a:r>
                      <a:r>
                        <a:rPr lang="it-IT" sz="1400" dirty="0">
                          <a:solidFill>
                            <a:schemeClr val="accent1"/>
                          </a:solidFill>
                          <a:hlinkClick r:id="rId6" action="ppaction://hlinksldjump"/>
                        </a:rPr>
                        <a:t> Message</a:t>
                      </a:r>
                      <a:r>
                        <a:rPr lang="it-IT" sz="1400" dirty="0">
                          <a:solidFill>
                            <a:schemeClr val="accent1"/>
                          </a:solidFill>
                        </a:rPr>
                        <a:t>, </a:t>
                      </a:r>
                      <a:r>
                        <a:rPr lang="it-IT" sz="1400" dirty="0" err="1">
                          <a:solidFill>
                            <a:schemeClr val="accent1"/>
                          </a:solidFill>
                          <a:hlinkClick r:id="rId7" action="ppaction://hlinksldjump"/>
                        </a:rPr>
                        <a:t>Change</a:t>
                      </a:r>
                      <a:r>
                        <a:rPr lang="it-IT" sz="1400" dirty="0">
                          <a:solidFill>
                            <a:schemeClr val="accent1"/>
                          </a:solidFill>
                          <a:hlinkClick r:id="rId7" action="ppaction://hlinksldjump"/>
                        </a:rPr>
                        <a:t> </a:t>
                      </a:r>
                      <a:r>
                        <a:rPr lang="it-IT" sz="1400" dirty="0" err="1">
                          <a:solidFill>
                            <a:schemeClr val="accent1"/>
                          </a:solidFill>
                          <a:hlinkClick r:id="rId7" action="ppaction://hlinksldjump"/>
                        </a:rPr>
                        <a:t>my</a:t>
                      </a:r>
                      <a:r>
                        <a:rPr lang="it-IT" sz="1400" dirty="0">
                          <a:solidFill>
                            <a:schemeClr val="accent1"/>
                          </a:solidFill>
                          <a:hlinkClick r:id="rId7" action="ppaction://hlinksldjump"/>
                        </a:rPr>
                        <a:t> password</a:t>
                      </a:r>
                      <a:r>
                        <a:rPr lang="it-IT" sz="1400" dirty="0">
                          <a:solidFill>
                            <a:schemeClr val="accent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8" action="ppaction://hlinksldjump"/>
                        </a:rPr>
                        <a:t>Change</a:t>
                      </a:r>
                      <a:r>
                        <a:rPr lang="it-IT" sz="1400" dirty="0">
                          <a:solidFill>
                            <a:schemeClr val="accent1"/>
                          </a:solidFill>
                          <a:hlinkClick r:id="rId8" action="ppaction://hlinksldjump"/>
                        </a:rPr>
                        <a:t> </a:t>
                      </a:r>
                      <a:r>
                        <a:rPr lang="it-IT" sz="1400" dirty="0" err="1">
                          <a:solidFill>
                            <a:schemeClr val="accent1"/>
                          </a:solidFill>
                          <a:hlinkClick r:id="rId8" action="ppaction://hlinksldjump"/>
                        </a:rPr>
                        <a:t>my</a:t>
                      </a:r>
                      <a:r>
                        <a:rPr lang="it-IT" sz="1400" dirty="0">
                          <a:solidFill>
                            <a:schemeClr val="accent1"/>
                          </a:solidFill>
                          <a:hlinkClick r:id="rId8" action="ppaction://hlinksldjump"/>
                        </a:rPr>
                        <a:t> email</a:t>
                      </a:r>
                      <a:r>
                        <a:rPr lang="it-IT" sz="1400" dirty="0">
                          <a:solidFill>
                            <a:schemeClr val="accent1"/>
                          </a:solidFill>
                        </a:rPr>
                        <a:t>, </a:t>
                      </a:r>
                      <a:r>
                        <a:rPr lang="it-IT" sz="1400" dirty="0" err="1">
                          <a:solidFill>
                            <a:schemeClr val="accent1"/>
                          </a:solidFill>
                          <a:hlinkClick r:id="rId9" action="ppaction://hlinksldjump"/>
                        </a:rPr>
                        <a:t>Change</a:t>
                      </a:r>
                      <a:r>
                        <a:rPr lang="it-IT" sz="1400" dirty="0">
                          <a:solidFill>
                            <a:schemeClr val="accent1"/>
                          </a:solidFill>
                          <a:hlinkClick r:id="rId9" action="ppaction://hlinksldjump"/>
                        </a:rPr>
                        <a:t> </a:t>
                      </a:r>
                      <a:r>
                        <a:rPr lang="it-IT" sz="1400" dirty="0" err="1">
                          <a:solidFill>
                            <a:schemeClr val="accent1"/>
                          </a:solidFill>
                          <a:hlinkClick r:id="rId9" action="ppaction://hlinksldjump"/>
                        </a:rPr>
                        <a:t>my</a:t>
                      </a:r>
                      <a:r>
                        <a:rPr lang="it-IT" sz="1400" dirty="0">
                          <a:solidFill>
                            <a:schemeClr val="accent1"/>
                          </a:solidFill>
                          <a:hlinkClick r:id="rId9" action="ppaction://hlinksldjump"/>
                        </a:rPr>
                        <a:t> challenge </a:t>
                      </a:r>
                      <a:r>
                        <a:rPr lang="it-IT" sz="1400" dirty="0" err="1">
                          <a:solidFill>
                            <a:schemeClr val="accent1"/>
                          </a:solidFill>
                          <a:hlinkClick r:id="rId9" action="ppaction://hlinksldjump"/>
                        </a:rPr>
                        <a:t>questions</a:t>
                      </a:r>
                      <a:endParaRPr lang="it-IT" sz="1400" dirty="0">
                        <a:solidFill>
                          <a:schemeClr val="accent1"/>
                        </a:solidFill>
                      </a:endParaRPr>
                    </a:p>
                  </a:txBody>
                  <a:tcPr/>
                </a:tc>
                <a:extLst>
                  <a:ext uri="{0D108BD9-81ED-4DB2-BD59-A6C34878D82A}">
                    <a16:rowId xmlns:a16="http://schemas.microsoft.com/office/drawing/2014/main" val="2303393762"/>
                  </a:ext>
                </a:extLst>
              </a:tr>
            </a:tbl>
          </a:graphicData>
        </a:graphic>
      </p:graphicFrame>
      <p:sp>
        <p:nvSpPr>
          <p:cNvPr id="12" name="Rettangolo 11">
            <a:extLst>
              <a:ext uri="{FF2B5EF4-FFF2-40B4-BE49-F238E27FC236}">
                <a16:creationId xmlns:a16="http://schemas.microsoft.com/office/drawing/2014/main" id="{250E80BC-A030-4B6A-9207-F1BB12EBD85F}"/>
              </a:ext>
            </a:extLst>
          </p:cNvPr>
          <p:cNvSpPr/>
          <p:nvPr/>
        </p:nvSpPr>
        <p:spPr>
          <a:xfrm>
            <a:off x="176669" y="3690381"/>
            <a:ext cx="2664255"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Request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3" name="Tabella 10">
            <a:extLst>
              <a:ext uri="{FF2B5EF4-FFF2-40B4-BE49-F238E27FC236}">
                <a16:creationId xmlns:a16="http://schemas.microsoft.com/office/drawing/2014/main" id="{1DA520C9-91C8-485D-9979-B4402ED4B32B}"/>
              </a:ext>
            </a:extLst>
          </p:cNvPr>
          <p:cNvGraphicFramePr>
            <a:graphicFrameLocks noGrp="1"/>
          </p:cNvGraphicFramePr>
          <p:nvPr>
            <p:extLst>
              <p:ext uri="{D42A27DB-BD31-4B8C-83A1-F6EECF244321}">
                <p14:modId xmlns:p14="http://schemas.microsoft.com/office/powerpoint/2010/main" val="1876579205"/>
              </p:ext>
            </p:extLst>
          </p:nvPr>
        </p:nvGraphicFramePr>
        <p:xfrm>
          <a:off x="254000" y="4243102"/>
          <a:ext cx="11490960" cy="1741137"/>
        </p:xfrm>
        <a:graphic>
          <a:graphicData uri="http://schemas.openxmlformats.org/drawingml/2006/table">
            <a:tbl>
              <a:tblPr firstRow="1" bandRow="1">
                <a:tableStyleId>{5C22544A-7EE6-4342-B048-85BDC9FD1C3A}</a:tableStyleId>
              </a:tblPr>
              <a:tblGrid>
                <a:gridCol w="3129280">
                  <a:extLst>
                    <a:ext uri="{9D8B030D-6E8A-4147-A177-3AD203B41FA5}">
                      <a16:colId xmlns:a16="http://schemas.microsoft.com/office/drawing/2014/main" val="4192487856"/>
                    </a:ext>
                  </a:extLst>
                </a:gridCol>
                <a:gridCol w="2296160">
                  <a:extLst>
                    <a:ext uri="{9D8B030D-6E8A-4147-A177-3AD203B41FA5}">
                      <a16:colId xmlns:a16="http://schemas.microsoft.com/office/drawing/2014/main" val="148176980"/>
                    </a:ext>
                  </a:extLst>
                </a:gridCol>
                <a:gridCol w="2063744">
                  <a:extLst>
                    <a:ext uri="{9D8B030D-6E8A-4147-A177-3AD203B41FA5}">
                      <a16:colId xmlns:a16="http://schemas.microsoft.com/office/drawing/2014/main" val="3071713185"/>
                    </a:ext>
                  </a:extLst>
                </a:gridCol>
                <a:gridCol w="4001776">
                  <a:extLst>
                    <a:ext uri="{9D8B030D-6E8A-4147-A177-3AD203B41FA5}">
                      <a16:colId xmlns:a16="http://schemas.microsoft.com/office/drawing/2014/main" val="4008807556"/>
                    </a:ext>
                  </a:extLst>
                </a:gridCol>
              </a:tblGrid>
              <a:tr h="352096">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3520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POST /request/</a:t>
                      </a:r>
                      <a:r>
                        <a:rPr lang="en-US" sz="1400" kern="1200" dirty="0" err="1">
                          <a:solidFill>
                            <a:schemeClr val="dk1"/>
                          </a:solidFill>
                          <a:effectLst/>
                          <a:latin typeface="+mn-lt"/>
                          <a:ea typeface="+mn-ea"/>
                          <a:cs typeface="+mn-cs"/>
                        </a:rPr>
                        <a:t>checkStatus</a:t>
                      </a:r>
                      <a:endParaRPr lang="it-IT" sz="1400" kern="1200" dirty="0">
                        <a:solidFill>
                          <a:schemeClr val="dk1"/>
                        </a:solidFill>
                        <a:effectLst/>
                        <a:latin typeface="+mn-lt"/>
                        <a:ea typeface="+mn-ea"/>
                        <a:cs typeface="+mn-cs"/>
                      </a:endParaRPr>
                    </a:p>
                  </a:txBody>
                  <a:tcPr/>
                </a:tc>
                <a:tc>
                  <a:txBody>
                    <a:bodyPr/>
                    <a:lstStyle/>
                    <a:p>
                      <a:pPr marL="0" indent="0">
                        <a:buFontTx/>
                        <a:buNone/>
                      </a:pPr>
                      <a:r>
                        <a:rPr lang="it-IT" sz="1400" kern="1200" dirty="0">
                          <a:solidFill>
                            <a:schemeClr val="dk1"/>
                          </a:solidFill>
                          <a:effectLst/>
                          <a:latin typeface="+mn-lt"/>
                          <a:ea typeface="+mn-ea"/>
                          <a:cs typeface="+mn-cs"/>
                        </a:rPr>
                        <a:t>indexNum, Date of birth</a:t>
                      </a:r>
                    </a:p>
                  </a:txBody>
                  <a:tcPr/>
                </a:tc>
                <a:tc>
                  <a:txBody>
                    <a:bodyPr/>
                    <a:lstStyle/>
                    <a:p>
                      <a:r>
                        <a:rPr lang="it-IT" sz="1400" kern="1200" dirty="0" err="1">
                          <a:solidFill>
                            <a:schemeClr val="dk1"/>
                          </a:solidFill>
                          <a:effectLst/>
                          <a:latin typeface="+mn-lt"/>
                          <a:ea typeface="+mn-ea"/>
                          <a:cs typeface="+mn-cs"/>
                        </a:rPr>
                        <a:t>RequestStatus</a:t>
                      </a:r>
                      <a:r>
                        <a:rPr lang="it-IT" sz="1400" kern="1200" dirty="0">
                          <a:solidFill>
                            <a:schemeClr val="dk1"/>
                          </a:solidFill>
                          <a:effectLst/>
                          <a:latin typeface="+mn-lt"/>
                          <a:ea typeface="+mn-ea"/>
                          <a:cs typeface="+mn-cs"/>
                        </a:rPr>
                        <a:t> DTO</a:t>
                      </a:r>
                    </a:p>
                  </a:txBody>
                  <a:tcPr/>
                </a:tc>
                <a:tc>
                  <a:txBody>
                    <a:bodyPr/>
                    <a:lstStyle/>
                    <a:p>
                      <a:r>
                        <a:rPr lang="it-IT" sz="1400" dirty="0">
                          <a:solidFill>
                            <a:schemeClr val="accent1"/>
                          </a:solidFill>
                          <a:hlinkClick r:id="rId10" action="ppaction://hlinksldjump"/>
                        </a:rPr>
                        <a:t>Step 1 </a:t>
                      </a:r>
                      <a:r>
                        <a:rPr lang="it-IT" sz="1400" dirty="0" err="1">
                          <a:solidFill>
                            <a:schemeClr val="accent1"/>
                          </a:solidFill>
                          <a:hlinkClick r:id="rId10" action="ppaction://hlinksldjump"/>
                        </a:rPr>
                        <a:t>Registration</a:t>
                      </a:r>
                      <a:endParaRPr lang="it-IT" sz="1400" dirty="0">
                        <a:solidFill>
                          <a:schemeClr val="accent1"/>
                        </a:solidFill>
                      </a:endParaRPr>
                    </a:p>
                  </a:txBody>
                  <a:tcPr/>
                </a:tc>
                <a:extLst>
                  <a:ext uri="{0D108BD9-81ED-4DB2-BD59-A6C34878D82A}">
                    <a16:rowId xmlns:a16="http://schemas.microsoft.com/office/drawing/2014/main" val="1617476371"/>
                  </a:ext>
                </a:extLst>
              </a:tr>
              <a:tr h="536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POST /</a:t>
                      </a:r>
                      <a:r>
                        <a:rPr lang="it-IT" sz="1400" dirty="0" err="1"/>
                        <a:t>request</a:t>
                      </a:r>
                      <a:endParaRPr lang="it-IT"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dk1"/>
                          </a:solidFill>
                          <a:effectLst/>
                          <a:latin typeface="+mn-lt"/>
                          <a:ea typeface="+mn-ea"/>
                          <a:cs typeface="+mn-cs"/>
                        </a:rPr>
                        <a:t>Request</a:t>
                      </a:r>
                      <a:r>
                        <a:rPr lang="it-IT" sz="1400" kern="1200" dirty="0">
                          <a:solidFill>
                            <a:schemeClr val="dk1"/>
                          </a:solidFill>
                          <a:effectLst/>
                          <a:latin typeface="+mn-lt"/>
                          <a:ea typeface="+mn-ea"/>
                          <a:cs typeface="+mn-cs"/>
                        </a:rPr>
                        <a:t> DTO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Request</a:t>
                      </a:r>
                      <a:r>
                        <a:rPr lang="it-IT" sz="1400" kern="1200" dirty="0">
                          <a:solidFill>
                            <a:schemeClr val="dk1"/>
                          </a:solidFill>
                          <a:effectLst/>
                          <a:latin typeface="+mn-lt"/>
                          <a:ea typeface="+mn-ea"/>
                          <a:cs typeface="+mn-cs"/>
                        </a:rPr>
                        <a:t> DTO</a:t>
                      </a:r>
                    </a:p>
                  </a:txBody>
                  <a:tcPr/>
                </a:tc>
                <a:tc>
                  <a:txBody>
                    <a:bodyPr/>
                    <a:lstStyle/>
                    <a:p>
                      <a:r>
                        <a:rPr lang="it-IT" sz="1400" dirty="0">
                          <a:solidFill>
                            <a:schemeClr val="accent1"/>
                          </a:solidFill>
                          <a:hlinkClick r:id="rId11" action="ppaction://hlinksldjump"/>
                        </a:rPr>
                        <a:t>Step 2: Save Agreement , Q&amp;A, email and phone</a:t>
                      </a:r>
                      <a:endParaRPr lang="it-IT" sz="1400" dirty="0">
                        <a:solidFill>
                          <a:schemeClr val="accent1"/>
                        </a:solidFill>
                      </a:endParaRPr>
                    </a:p>
                  </a:txBody>
                  <a:tcPr/>
                </a:tc>
                <a:extLst>
                  <a:ext uri="{0D108BD9-81ED-4DB2-BD59-A6C34878D82A}">
                    <a16:rowId xmlns:a16="http://schemas.microsoft.com/office/drawing/2014/main" val="731355519"/>
                  </a:ext>
                </a:extLst>
              </a:tr>
              <a:tr h="500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POST /request/validation</a:t>
                      </a:r>
                      <a:endParaRPr lang="it-IT"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dk1"/>
                          </a:solidFill>
                          <a:effectLst/>
                          <a:latin typeface="+mn-lt"/>
                          <a:ea typeface="+mn-ea"/>
                          <a:cs typeface="+mn-cs"/>
                        </a:rPr>
                        <a:t>indexNum, </a:t>
                      </a:r>
                      <a:r>
                        <a:rPr lang="it-IT" sz="1400" kern="1200" dirty="0" err="1">
                          <a:solidFill>
                            <a:schemeClr val="dk1"/>
                          </a:solidFill>
                          <a:effectLst/>
                          <a:latin typeface="+mn-lt"/>
                          <a:ea typeface="+mn-ea"/>
                          <a:cs typeface="+mn-cs"/>
                        </a:rPr>
                        <a:t>vt</a:t>
                      </a:r>
                      <a:endParaRPr lang="it-IT" sz="1400" kern="1200" dirty="0">
                        <a:solidFill>
                          <a:schemeClr val="dk1"/>
                        </a:solidFill>
                        <a:effectLst/>
                        <a:latin typeface="+mn-lt"/>
                        <a:ea typeface="+mn-ea"/>
                        <a:cs typeface="+mn-cs"/>
                      </a:endParaRPr>
                    </a:p>
                  </a:txBody>
                  <a:tcPr/>
                </a:tc>
                <a:tc>
                  <a:txBody>
                    <a:bodyPr/>
                    <a:lstStyle/>
                    <a:p>
                      <a:r>
                        <a:rPr lang="it-IT" sz="1400" kern="1200" dirty="0" err="1">
                          <a:solidFill>
                            <a:schemeClr val="dk1"/>
                          </a:solidFill>
                          <a:effectLst/>
                          <a:latin typeface="+mn-lt"/>
                          <a:ea typeface="+mn-ea"/>
                          <a:cs typeface="+mn-cs"/>
                        </a:rPr>
                        <a:t>Request</a:t>
                      </a:r>
                      <a:r>
                        <a:rPr lang="it-IT" sz="1400" kern="1200" dirty="0">
                          <a:solidFill>
                            <a:schemeClr val="dk1"/>
                          </a:solidFill>
                          <a:effectLst/>
                          <a:latin typeface="+mn-lt"/>
                          <a:ea typeface="+mn-ea"/>
                          <a:cs typeface="+mn-cs"/>
                        </a:rPr>
                        <a:t> DTO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12" action="ppaction://hlinksldjump"/>
                        </a:rPr>
                        <a:t>Step 3: After </a:t>
                      </a:r>
                      <a:r>
                        <a:rPr lang="it-IT" sz="1400" dirty="0" err="1">
                          <a:solidFill>
                            <a:schemeClr val="accent1"/>
                          </a:solidFill>
                          <a:hlinkClick r:id="rId12" action="ppaction://hlinksldjump"/>
                        </a:rPr>
                        <a:t>clicking</a:t>
                      </a:r>
                      <a:r>
                        <a:rPr lang="it-IT" sz="1400" dirty="0">
                          <a:solidFill>
                            <a:schemeClr val="accent1"/>
                          </a:solidFill>
                          <a:hlinkClick r:id="rId12" action="ppaction://hlinksldjump"/>
                        </a:rPr>
                        <a:t> on the </a:t>
                      </a:r>
                      <a:r>
                        <a:rPr lang="it-IT" sz="1400" dirty="0" err="1">
                          <a:solidFill>
                            <a:schemeClr val="accent1"/>
                          </a:solidFill>
                          <a:hlinkClick r:id="rId12" action="ppaction://hlinksldjump"/>
                        </a:rPr>
                        <a:t>sent</a:t>
                      </a:r>
                      <a:r>
                        <a:rPr lang="it-IT" sz="1400" dirty="0">
                          <a:solidFill>
                            <a:schemeClr val="accent1"/>
                          </a:solidFill>
                          <a:hlinkClick r:id="rId12" action="ppaction://hlinksldjump"/>
                        </a:rPr>
                        <a:t> link</a:t>
                      </a:r>
                      <a:endParaRPr lang="it-IT" sz="1400" dirty="0">
                        <a:solidFill>
                          <a:schemeClr val="accent1"/>
                        </a:solidFill>
                      </a:endParaRPr>
                    </a:p>
                  </a:txBody>
                  <a:tcPr/>
                </a:tc>
                <a:extLst>
                  <a:ext uri="{0D108BD9-81ED-4DB2-BD59-A6C34878D82A}">
                    <a16:rowId xmlns:a16="http://schemas.microsoft.com/office/drawing/2014/main" val="2303393762"/>
                  </a:ext>
                </a:extLst>
              </a:tr>
            </a:tbl>
          </a:graphicData>
        </a:graphic>
      </p:graphicFrame>
      <p:sp>
        <p:nvSpPr>
          <p:cNvPr id="2" name="Segnaposto numero diapositiva 1">
            <a:extLst>
              <a:ext uri="{FF2B5EF4-FFF2-40B4-BE49-F238E27FC236}">
                <a16:creationId xmlns:a16="http://schemas.microsoft.com/office/drawing/2014/main" id="{92B4D2E3-1741-42D4-8C98-2951D260AC09}"/>
              </a:ext>
            </a:extLst>
          </p:cNvPr>
          <p:cNvSpPr>
            <a:spLocks noGrp="1"/>
          </p:cNvSpPr>
          <p:nvPr>
            <p:ph type="sldNum" sz="quarter" idx="12"/>
          </p:nvPr>
        </p:nvSpPr>
        <p:spPr/>
        <p:txBody>
          <a:bodyPr/>
          <a:lstStyle/>
          <a:p>
            <a:fld id="{B471838B-02BF-48BB-AF36-A942095BF0A8}" type="slidenum">
              <a:rPr lang="it-IT" smtClean="0"/>
              <a:t>3</a:t>
            </a:fld>
            <a:endParaRPr lang="it-IT"/>
          </a:p>
        </p:txBody>
      </p:sp>
    </p:spTree>
    <p:extLst>
      <p:ext uri="{BB962C8B-B14F-4D97-AF65-F5344CB8AC3E}">
        <p14:creationId xmlns:p14="http://schemas.microsoft.com/office/powerpoint/2010/main" val="597226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a:extLst>
              <a:ext uri="{FF2B5EF4-FFF2-40B4-BE49-F238E27FC236}">
                <a16:creationId xmlns:a16="http://schemas.microsoft.com/office/drawing/2014/main" id="{F811E2CF-9962-463B-AF9D-C938E9F2103D}"/>
              </a:ext>
            </a:extLst>
          </p:cNvPr>
          <p:cNvSpPr txBox="1"/>
          <p:nvPr/>
        </p:nvSpPr>
        <p:spPr>
          <a:xfrm>
            <a:off x="106532" y="0"/>
            <a:ext cx="5175681" cy="2308324"/>
          </a:xfrm>
          <a:prstGeom prst="rect">
            <a:avLst/>
          </a:prstGeom>
          <a:noFill/>
        </p:spPr>
        <p:txBody>
          <a:bodyPr wrap="square" rtlCol="0">
            <a:spAutoFit/>
          </a:bodyPr>
          <a:lstStyle/>
          <a:p>
            <a:r>
              <a:rPr lang="it-IT" dirty="0" err="1">
                <a:solidFill>
                  <a:schemeClr val="accent1"/>
                </a:solidFill>
              </a:rPr>
              <a:t>Loan</a:t>
            </a:r>
            <a:r>
              <a:rPr lang="it-IT" dirty="0">
                <a:solidFill>
                  <a:schemeClr val="accent1"/>
                </a:solidFill>
              </a:rPr>
              <a:t> </a:t>
            </a:r>
            <a:r>
              <a:rPr lang="it-IT" dirty="0" err="1">
                <a:solidFill>
                  <a:schemeClr val="accent1"/>
                </a:solidFill>
              </a:rPr>
              <a:t>Repayment</a:t>
            </a:r>
            <a:r>
              <a:rPr lang="it-IT" dirty="0">
                <a:solidFill>
                  <a:schemeClr val="accent1"/>
                </a:solidFill>
              </a:rPr>
              <a:t> / Share to </a:t>
            </a:r>
            <a:r>
              <a:rPr lang="it-IT" dirty="0" err="1">
                <a:solidFill>
                  <a:schemeClr val="accent1"/>
                </a:solidFill>
              </a:rPr>
              <a:t>Loan</a:t>
            </a:r>
            <a:endParaRPr lang="it-IT" dirty="0">
              <a:solidFill>
                <a:schemeClr val="accent1"/>
              </a:solidFill>
            </a:endParaRPr>
          </a:p>
          <a:p>
            <a:r>
              <a:rPr lang="it-IT" sz="1400" dirty="0">
                <a:solidFill>
                  <a:schemeClr val="accent1"/>
                </a:solidFill>
              </a:rPr>
              <a:t>SHARES ACCOUNT(S)    </a:t>
            </a:r>
            <a:r>
              <a:rPr lang="it-IT" dirty="0"/>
              <a:t>GET /share/account/8801181</a:t>
            </a:r>
          </a:p>
          <a:p>
            <a:r>
              <a:rPr lang="it-IT" sz="1400" dirty="0">
                <a:solidFill>
                  <a:schemeClr val="accent1"/>
                </a:solidFill>
              </a:rPr>
              <a:t>LOANS</a:t>
            </a:r>
            <a:r>
              <a:rPr lang="it-IT" dirty="0">
                <a:solidFill>
                  <a:schemeClr val="accent1"/>
                </a:solidFill>
              </a:rPr>
              <a:t> </a:t>
            </a:r>
            <a:r>
              <a:rPr lang="it-IT" sz="1400" dirty="0">
                <a:solidFill>
                  <a:schemeClr val="accent1"/>
                </a:solidFill>
              </a:rPr>
              <a:t>ACCOUNT(S)     </a:t>
            </a:r>
            <a:r>
              <a:rPr lang="it-IT" dirty="0"/>
              <a:t>GET /</a:t>
            </a:r>
            <a:r>
              <a:rPr lang="it-IT" dirty="0" err="1"/>
              <a:t>loan</a:t>
            </a:r>
            <a:r>
              <a:rPr lang="it-IT" dirty="0"/>
              <a:t>/8801181</a:t>
            </a:r>
          </a:p>
          <a:p>
            <a:endParaRPr lang="it-IT" dirty="0"/>
          </a:p>
          <a:p>
            <a:endParaRPr lang="it-IT" dirty="0"/>
          </a:p>
          <a:p>
            <a:endParaRPr lang="it-IT" dirty="0"/>
          </a:p>
          <a:p>
            <a:endParaRPr lang="it-IT" dirty="0"/>
          </a:p>
          <a:p>
            <a:r>
              <a:rPr lang="it-IT" sz="1400" dirty="0">
                <a:solidFill>
                  <a:schemeClr val="accent1"/>
                </a:solidFill>
              </a:rPr>
              <a:t>Message + Button </a:t>
            </a:r>
            <a:r>
              <a:rPr lang="it-IT" sz="1400" dirty="0" err="1">
                <a:solidFill>
                  <a:schemeClr val="accent1"/>
                </a:solidFill>
              </a:rPr>
              <a:t>disable</a:t>
            </a:r>
            <a:r>
              <a:rPr lang="it-IT" sz="1400" dirty="0">
                <a:solidFill>
                  <a:schemeClr val="accent1"/>
                </a:solidFill>
              </a:rPr>
              <a:t> </a:t>
            </a:r>
            <a:r>
              <a:rPr lang="it-IT" dirty="0"/>
              <a:t>GET /</a:t>
            </a:r>
            <a:r>
              <a:rPr lang="it-IT" dirty="0" err="1"/>
              <a:t>repay</a:t>
            </a:r>
            <a:r>
              <a:rPr lang="it-IT" dirty="0"/>
              <a:t>/</a:t>
            </a:r>
            <a:r>
              <a:rPr lang="it-IT" dirty="0" err="1"/>
              <a:t>serviceAvailability</a:t>
            </a:r>
            <a:endParaRPr lang="it-IT" dirty="0"/>
          </a:p>
        </p:txBody>
      </p:sp>
      <p:cxnSp>
        <p:nvCxnSpPr>
          <p:cNvPr id="5" name="Connettore 2 4">
            <a:extLst>
              <a:ext uri="{FF2B5EF4-FFF2-40B4-BE49-F238E27FC236}">
                <a16:creationId xmlns:a16="http://schemas.microsoft.com/office/drawing/2014/main" id="{9554C51C-25DE-42D5-AAC7-7ACD4862D800}"/>
              </a:ext>
            </a:extLst>
          </p:cNvPr>
          <p:cNvCxnSpPr>
            <a:cxnSpLocks/>
          </p:cNvCxnSpPr>
          <p:nvPr/>
        </p:nvCxnSpPr>
        <p:spPr>
          <a:xfrm>
            <a:off x="4661647" y="461665"/>
            <a:ext cx="1064450" cy="35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21DCCE91-E089-47E1-987D-E166727C1551}"/>
              </a:ext>
            </a:extLst>
          </p:cNvPr>
          <p:cNvCxnSpPr>
            <a:cxnSpLocks/>
          </p:cNvCxnSpPr>
          <p:nvPr/>
        </p:nvCxnSpPr>
        <p:spPr>
          <a:xfrm>
            <a:off x="3621741" y="819430"/>
            <a:ext cx="2104356" cy="1613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Segnaposto numero diapositiva 2">
            <a:extLst>
              <a:ext uri="{FF2B5EF4-FFF2-40B4-BE49-F238E27FC236}">
                <a16:creationId xmlns:a16="http://schemas.microsoft.com/office/drawing/2014/main" id="{BCC476E2-7525-4100-B13E-927880CDC671}"/>
              </a:ext>
            </a:extLst>
          </p:cNvPr>
          <p:cNvSpPr>
            <a:spLocks noGrp="1"/>
          </p:cNvSpPr>
          <p:nvPr>
            <p:ph type="sldNum" sz="quarter" idx="12"/>
          </p:nvPr>
        </p:nvSpPr>
        <p:spPr/>
        <p:txBody>
          <a:bodyPr/>
          <a:lstStyle/>
          <a:p>
            <a:fld id="{B471838B-02BF-48BB-AF36-A942095BF0A8}" type="slidenum">
              <a:rPr lang="it-IT" smtClean="0"/>
              <a:t>30</a:t>
            </a:fld>
            <a:endParaRPr lang="it-IT"/>
          </a:p>
        </p:txBody>
      </p:sp>
      <p:pic>
        <p:nvPicPr>
          <p:cNvPr id="2" name="Immagine 1">
            <a:extLst>
              <a:ext uri="{FF2B5EF4-FFF2-40B4-BE49-F238E27FC236}">
                <a16:creationId xmlns:a16="http://schemas.microsoft.com/office/drawing/2014/main" id="{5384489A-8067-45BA-A001-167B9A0AFEDE}"/>
              </a:ext>
            </a:extLst>
          </p:cNvPr>
          <p:cNvPicPr>
            <a:picLocks noChangeAspect="1"/>
          </p:cNvPicPr>
          <p:nvPr/>
        </p:nvPicPr>
        <p:blipFill>
          <a:blip r:embed="rId2"/>
          <a:stretch>
            <a:fillRect/>
          </a:stretch>
        </p:blipFill>
        <p:spPr>
          <a:xfrm>
            <a:off x="5775793" y="0"/>
            <a:ext cx="4505418" cy="3230177"/>
          </a:xfrm>
          <a:prstGeom prst="rect">
            <a:avLst/>
          </a:prstGeom>
        </p:spPr>
      </p:pic>
      <p:pic>
        <p:nvPicPr>
          <p:cNvPr id="4" name="Immagine 3">
            <a:extLst>
              <a:ext uri="{FF2B5EF4-FFF2-40B4-BE49-F238E27FC236}">
                <a16:creationId xmlns:a16="http://schemas.microsoft.com/office/drawing/2014/main" id="{1FEF9BFD-406A-4E67-B44E-24CA531FAC53}"/>
              </a:ext>
            </a:extLst>
          </p:cNvPr>
          <p:cNvPicPr>
            <a:picLocks noChangeAspect="1"/>
          </p:cNvPicPr>
          <p:nvPr/>
        </p:nvPicPr>
        <p:blipFill>
          <a:blip r:embed="rId3"/>
          <a:stretch>
            <a:fillRect/>
          </a:stretch>
        </p:blipFill>
        <p:spPr>
          <a:xfrm>
            <a:off x="7874081" y="3149106"/>
            <a:ext cx="4317919" cy="3708894"/>
          </a:xfrm>
          <a:prstGeom prst="rect">
            <a:avLst/>
          </a:prstGeom>
        </p:spPr>
      </p:pic>
      <p:sp>
        <p:nvSpPr>
          <p:cNvPr id="14" name="CasellaDiTesto 13">
            <a:extLst>
              <a:ext uri="{FF2B5EF4-FFF2-40B4-BE49-F238E27FC236}">
                <a16:creationId xmlns:a16="http://schemas.microsoft.com/office/drawing/2014/main" id="{D4E48A5E-D951-4FA0-A83F-74DEE0E10A85}"/>
              </a:ext>
            </a:extLst>
          </p:cNvPr>
          <p:cNvSpPr txBox="1"/>
          <p:nvPr/>
        </p:nvSpPr>
        <p:spPr>
          <a:xfrm>
            <a:off x="106532" y="2252419"/>
            <a:ext cx="2155010" cy="369332"/>
          </a:xfrm>
          <a:prstGeom prst="rect">
            <a:avLst/>
          </a:prstGeom>
          <a:noFill/>
        </p:spPr>
        <p:txBody>
          <a:bodyPr wrap="square" rtlCol="0">
            <a:spAutoFit/>
          </a:bodyPr>
          <a:lstStyle/>
          <a:p>
            <a:r>
              <a:rPr lang="it-IT" dirty="0"/>
              <a:t>OUT</a:t>
            </a:r>
          </a:p>
        </p:txBody>
      </p:sp>
      <p:pic>
        <p:nvPicPr>
          <p:cNvPr id="6" name="Immagine 5">
            <a:extLst>
              <a:ext uri="{FF2B5EF4-FFF2-40B4-BE49-F238E27FC236}">
                <a16:creationId xmlns:a16="http://schemas.microsoft.com/office/drawing/2014/main" id="{6AACE2C6-4B34-452D-A9EE-6FE61D950504}"/>
              </a:ext>
            </a:extLst>
          </p:cNvPr>
          <p:cNvPicPr>
            <a:picLocks noChangeAspect="1"/>
          </p:cNvPicPr>
          <p:nvPr/>
        </p:nvPicPr>
        <p:blipFill>
          <a:blip r:embed="rId4"/>
          <a:stretch>
            <a:fillRect/>
          </a:stretch>
        </p:blipFill>
        <p:spPr>
          <a:xfrm>
            <a:off x="142436" y="3916839"/>
            <a:ext cx="7572652" cy="699361"/>
          </a:xfrm>
          <a:prstGeom prst="rect">
            <a:avLst/>
          </a:prstGeom>
        </p:spPr>
      </p:pic>
      <p:pic>
        <p:nvPicPr>
          <p:cNvPr id="8" name="Immagine 7">
            <a:extLst>
              <a:ext uri="{FF2B5EF4-FFF2-40B4-BE49-F238E27FC236}">
                <a16:creationId xmlns:a16="http://schemas.microsoft.com/office/drawing/2014/main" id="{AEAE6233-4FBF-4806-A87F-EA7FA58EF689}"/>
              </a:ext>
            </a:extLst>
          </p:cNvPr>
          <p:cNvPicPr>
            <a:picLocks noChangeAspect="1"/>
          </p:cNvPicPr>
          <p:nvPr/>
        </p:nvPicPr>
        <p:blipFill>
          <a:blip r:embed="rId5"/>
          <a:stretch>
            <a:fillRect/>
          </a:stretch>
        </p:blipFill>
        <p:spPr>
          <a:xfrm>
            <a:off x="142436" y="2638425"/>
            <a:ext cx="1819275" cy="790575"/>
          </a:xfrm>
          <a:prstGeom prst="rect">
            <a:avLst/>
          </a:prstGeom>
        </p:spPr>
      </p:pic>
      <p:cxnSp>
        <p:nvCxnSpPr>
          <p:cNvPr id="12" name="Connettore 2 11">
            <a:extLst>
              <a:ext uri="{FF2B5EF4-FFF2-40B4-BE49-F238E27FC236}">
                <a16:creationId xmlns:a16="http://schemas.microsoft.com/office/drawing/2014/main" id="{CE4A995E-5BD3-4F65-BFFD-48006F5771D2}"/>
              </a:ext>
            </a:extLst>
          </p:cNvPr>
          <p:cNvCxnSpPr>
            <a:cxnSpLocks/>
          </p:cNvCxnSpPr>
          <p:nvPr/>
        </p:nvCxnSpPr>
        <p:spPr>
          <a:xfrm>
            <a:off x="2352583" y="3149106"/>
            <a:ext cx="5362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ttore 2 15">
            <a:extLst>
              <a:ext uri="{FF2B5EF4-FFF2-40B4-BE49-F238E27FC236}">
                <a16:creationId xmlns:a16="http://schemas.microsoft.com/office/drawing/2014/main" id="{BF1F9B23-6554-4F8A-8CC6-6599267FFC85}"/>
              </a:ext>
            </a:extLst>
          </p:cNvPr>
          <p:cNvCxnSpPr/>
          <p:nvPr/>
        </p:nvCxnSpPr>
        <p:spPr>
          <a:xfrm>
            <a:off x="5282213" y="4687410"/>
            <a:ext cx="3488925" cy="155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sellaDiTesto 16">
            <a:extLst>
              <a:ext uri="{FF2B5EF4-FFF2-40B4-BE49-F238E27FC236}">
                <a16:creationId xmlns:a16="http://schemas.microsoft.com/office/drawing/2014/main" id="{D821C9F8-54A5-42C3-ACE4-5D11956DF2AE}"/>
              </a:ext>
            </a:extLst>
          </p:cNvPr>
          <p:cNvSpPr txBox="1"/>
          <p:nvPr/>
        </p:nvSpPr>
        <p:spPr>
          <a:xfrm>
            <a:off x="3000652" y="2849732"/>
            <a:ext cx="2006354" cy="369332"/>
          </a:xfrm>
          <a:prstGeom prst="rect">
            <a:avLst/>
          </a:prstGeom>
          <a:noFill/>
        </p:spPr>
        <p:txBody>
          <a:bodyPr wrap="square" rtlCol="0">
            <a:spAutoFit/>
          </a:bodyPr>
          <a:lstStyle/>
          <a:p>
            <a:r>
              <a:rPr lang="it-IT" dirty="0">
                <a:solidFill>
                  <a:schemeClr val="accent1"/>
                </a:solidFill>
              </a:rPr>
              <a:t>Next Button </a:t>
            </a:r>
            <a:r>
              <a:rPr lang="it-IT" dirty="0" err="1">
                <a:solidFill>
                  <a:schemeClr val="accent1"/>
                </a:solidFill>
              </a:rPr>
              <a:t>enable</a:t>
            </a:r>
            <a:endParaRPr lang="it-IT" dirty="0">
              <a:solidFill>
                <a:schemeClr val="accent1"/>
              </a:solidFill>
            </a:endParaRPr>
          </a:p>
        </p:txBody>
      </p:sp>
      <p:sp>
        <p:nvSpPr>
          <p:cNvPr id="19" name="CasellaDiTesto 18">
            <a:extLst>
              <a:ext uri="{FF2B5EF4-FFF2-40B4-BE49-F238E27FC236}">
                <a16:creationId xmlns:a16="http://schemas.microsoft.com/office/drawing/2014/main" id="{BD3E7A0B-4DDC-4AD2-BE08-78652FBA1D9B}"/>
              </a:ext>
            </a:extLst>
          </p:cNvPr>
          <p:cNvSpPr txBox="1"/>
          <p:nvPr/>
        </p:nvSpPr>
        <p:spPr>
          <a:xfrm>
            <a:off x="4128116" y="5396922"/>
            <a:ext cx="3195961" cy="369332"/>
          </a:xfrm>
          <a:prstGeom prst="rect">
            <a:avLst/>
          </a:prstGeom>
          <a:noFill/>
        </p:spPr>
        <p:txBody>
          <a:bodyPr wrap="square" rtlCol="0">
            <a:spAutoFit/>
          </a:bodyPr>
          <a:lstStyle/>
          <a:p>
            <a:r>
              <a:rPr lang="it-IT" dirty="0">
                <a:solidFill>
                  <a:schemeClr val="accent1"/>
                </a:solidFill>
              </a:rPr>
              <a:t>Next Button </a:t>
            </a:r>
            <a:r>
              <a:rPr lang="it-IT" dirty="0" err="1">
                <a:solidFill>
                  <a:schemeClr val="accent1"/>
                </a:solidFill>
              </a:rPr>
              <a:t>disable</a:t>
            </a:r>
            <a:r>
              <a:rPr lang="it-IT" dirty="0">
                <a:solidFill>
                  <a:schemeClr val="accent1"/>
                </a:solidFill>
              </a:rPr>
              <a:t> + </a:t>
            </a:r>
            <a:r>
              <a:rPr lang="it-IT" dirty="0" err="1">
                <a:solidFill>
                  <a:schemeClr val="accent1"/>
                </a:solidFill>
              </a:rPr>
              <a:t>message</a:t>
            </a:r>
            <a:endParaRPr lang="it-IT" dirty="0">
              <a:solidFill>
                <a:schemeClr val="accent1"/>
              </a:solidFill>
            </a:endParaRPr>
          </a:p>
        </p:txBody>
      </p:sp>
    </p:spTree>
    <p:extLst>
      <p:ext uri="{BB962C8B-B14F-4D97-AF65-F5344CB8AC3E}">
        <p14:creationId xmlns:p14="http://schemas.microsoft.com/office/powerpoint/2010/main" val="3138814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D59600-D371-4084-B5F4-AB6A0C85B623}"/>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Step 1 </a:t>
            </a:r>
            <a:r>
              <a:rPr lang="it-IT" dirty="0" err="1">
                <a:solidFill>
                  <a:schemeClr val="accent1"/>
                </a:solidFill>
              </a:rPr>
              <a:t>Loan</a:t>
            </a:r>
            <a:r>
              <a:rPr lang="it-IT" dirty="0">
                <a:solidFill>
                  <a:schemeClr val="accent1"/>
                </a:solidFill>
              </a:rPr>
              <a:t> </a:t>
            </a:r>
            <a:r>
              <a:rPr lang="it-IT" dirty="0" err="1">
                <a:solidFill>
                  <a:schemeClr val="accent1"/>
                </a:solidFill>
              </a:rPr>
              <a:t>Repayment</a:t>
            </a:r>
            <a:r>
              <a:rPr lang="it-IT" dirty="0">
                <a:solidFill>
                  <a:schemeClr val="accent1"/>
                </a:solidFill>
              </a:rPr>
              <a:t> </a:t>
            </a:r>
            <a:r>
              <a:rPr lang="it-IT" dirty="0" err="1">
                <a:solidFill>
                  <a:schemeClr val="accent1"/>
                </a:solidFill>
              </a:rPr>
              <a:t>Transaction</a:t>
            </a:r>
            <a:r>
              <a:rPr lang="it-IT" dirty="0">
                <a:solidFill>
                  <a:schemeClr val="accent1"/>
                </a:solidFill>
              </a:rPr>
              <a:t> </a:t>
            </a:r>
          </a:p>
          <a:p>
            <a:r>
              <a:rPr lang="it-IT" dirty="0"/>
              <a:t>POST </a:t>
            </a:r>
            <a:r>
              <a:rPr lang="it-IT" dirty="0">
                <a:solidFill>
                  <a:srgbClr val="505050"/>
                </a:solidFill>
                <a:latin typeface="OpenSans"/>
              </a:rPr>
              <a:t>/</a:t>
            </a:r>
            <a:r>
              <a:rPr lang="it-IT" dirty="0" err="1">
                <a:solidFill>
                  <a:srgbClr val="505050"/>
                </a:solidFill>
                <a:latin typeface="OpenSans"/>
              </a:rPr>
              <a:t>calculateInterest</a:t>
            </a:r>
            <a:endParaRPr lang="it-IT" dirty="0"/>
          </a:p>
        </p:txBody>
      </p:sp>
      <p:pic>
        <p:nvPicPr>
          <p:cNvPr id="3" name="Immagine 2">
            <a:extLst>
              <a:ext uri="{FF2B5EF4-FFF2-40B4-BE49-F238E27FC236}">
                <a16:creationId xmlns:a16="http://schemas.microsoft.com/office/drawing/2014/main" id="{D714B58C-E624-4F65-A2C0-F6727B3E0B1D}"/>
              </a:ext>
            </a:extLst>
          </p:cNvPr>
          <p:cNvPicPr>
            <a:picLocks noChangeAspect="1"/>
          </p:cNvPicPr>
          <p:nvPr/>
        </p:nvPicPr>
        <p:blipFill>
          <a:blip r:embed="rId2"/>
          <a:stretch>
            <a:fillRect/>
          </a:stretch>
        </p:blipFill>
        <p:spPr>
          <a:xfrm>
            <a:off x="6643456" y="0"/>
            <a:ext cx="5548544" cy="3275921"/>
          </a:xfrm>
          <a:prstGeom prst="rect">
            <a:avLst/>
          </a:prstGeom>
        </p:spPr>
      </p:pic>
      <p:pic>
        <p:nvPicPr>
          <p:cNvPr id="5" name="Immagine 4">
            <a:extLst>
              <a:ext uri="{FF2B5EF4-FFF2-40B4-BE49-F238E27FC236}">
                <a16:creationId xmlns:a16="http://schemas.microsoft.com/office/drawing/2014/main" id="{F97F1798-A77B-45A2-AE03-90F8D0F4F38D}"/>
              </a:ext>
            </a:extLst>
          </p:cNvPr>
          <p:cNvPicPr>
            <a:picLocks noChangeAspect="1"/>
          </p:cNvPicPr>
          <p:nvPr/>
        </p:nvPicPr>
        <p:blipFill>
          <a:blip r:embed="rId3"/>
          <a:stretch>
            <a:fillRect/>
          </a:stretch>
        </p:blipFill>
        <p:spPr>
          <a:xfrm>
            <a:off x="247650" y="646331"/>
            <a:ext cx="4743450" cy="3400836"/>
          </a:xfrm>
          <a:prstGeom prst="rect">
            <a:avLst/>
          </a:prstGeom>
        </p:spPr>
      </p:pic>
      <p:sp>
        <p:nvSpPr>
          <p:cNvPr id="9" name="CasellaDiTesto 8">
            <a:extLst>
              <a:ext uri="{FF2B5EF4-FFF2-40B4-BE49-F238E27FC236}">
                <a16:creationId xmlns:a16="http://schemas.microsoft.com/office/drawing/2014/main" id="{C3416265-ADFF-4986-AEC3-AB62210D677F}"/>
              </a:ext>
            </a:extLst>
          </p:cNvPr>
          <p:cNvSpPr txBox="1"/>
          <p:nvPr/>
        </p:nvSpPr>
        <p:spPr>
          <a:xfrm>
            <a:off x="212643" y="3946956"/>
            <a:ext cx="707209" cy="369332"/>
          </a:xfrm>
          <a:prstGeom prst="rect">
            <a:avLst/>
          </a:prstGeom>
          <a:noFill/>
        </p:spPr>
        <p:txBody>
          <a:bodyPr wrap="square" rtlCol="0">
            <a:spAutoFit/>
          </a:bodyPr>
          <a:lstStyle/>
          <a:p>
            <a:r>
              <a:rPr lang="it-IT" dirty="0"/>
              <a:t>IN</a:t>
            </a:r>
          </a:p>
        </p:txBody>
      </p:sp>
      <p:sp>
        <p:nvSpPr>
          <p:cNvPr id="11" name="CasellaDiTesto 10">
            <a:extLst>
              <a:ext uri="{FF2B5EF4-FFF2-40B4-BE49-F238E27FC236}">
                <a16:creationId xmlns:a16="http://schemas.microsoft.com/office/drawing/2014/main" id="{CD54CD48-3804-4378-83F0-AF71AA01D4D7}"/>
              </a:ext>
            </a:extLst>
          </p:cNvPr>
          <p:cNvSpPr txBox="1"/>
          <p:nvPr/>
        </p:nvSpPr>
        <p:spPr>
          <a:xfrm>
            <a:off x="3667126" y="3862501"/>
            <a:ext cx="707209" cy="369332"/>
          </a:xfrm>
          <a:prstGeom prst="rect">
            <a:avLst/>
          </a:prstGeom>
          <a:noFill/>
        </p:spPr>
        <p:txBody>
          <a:bodyPr wrap="square" rtlCol="0">
            <a:spAutoFit/>
          </a:bodyPr>
          <a:lstStyle/>
          <a:p>
            <a:r>
              <a:rPr lang="it-IT" dirty="0"/>
              <a:t>OUT</a:t>
            </a:r>
          </a:p>
        </p:txBody>
      </p:sp>
      <p:pic>
        <p:nvPicPr>
          <p:cNvPr id="12" name="Immagine 11">
            <a:extLst>
              <a:ext uri="{FF2B5EF4-FFF2-40B4-BE49-F238E27FC236}">
                <a16:creationId xmlns:a16="http://schemas.microsoft.com/office/drawing/2014/main" id="{155B8140-FEC5-48C9-B6A5-66C3B3738BEB}"/>
              </a:ext>
            </a:extLst>
          </p:cNvPr>
          <p:cNvPicPr>
            <a:picLocks noChangeAspect="1"/>
          </p:cNvPicPr>
          <p:nvPr/>
        </p:nvPicPr>
        <p:blipFill>
          <a:blip r:embed="rId4"/>
          <a:stretch>
            <a:fillRect/>
          </a:stretch>
        </p:blipFill>
        <p:spPr>
          <a:xfrm>
            <a:off x="6643456" y="2837429"/>
            <a:ext cx="5548544" cy="2996659"/>
          </a:xfrm>
          <a:prstGeom prst="rect">
            <a:avLst/>
          </a:prstGeom>
        </p:spPr>
      </p:pic>
      <p:pic>
        <p:nvPicPr>
          <p:cNvPr id="14" name="Immagine 13">
            <a:extLst>
              <a:ext uri="{FF2B5EF4-FFF2-40B4-BE49-F238E27FC236}">
                <a16:creationId xmlns:a16="http://schemas.microsoft.com/office/drawing/2014/main" id="{06FF00F4-13E2-43D0-B090-AADC8F317F8C}"/>
              </a:ext>
            </a:extLst>
          </p:cNvPr>
          <p:cNvPicPr>
            <a:picLocks noChangeAspect="1"/>
          </p:cNvPicPr>
          <p:nvPr/>
        </p:nvPicPr>
        <p:blipFill>
          <a:blip r:embed="rId5"/>
          <a:stretch>
            <a:fillRect/>
          </a:stretch>
        </p:blipFill>
        <p:spPr>
          <a:xfrm>
            <a:off x="113652" y="4288233"/>
            <a:ext cx="2983837" cy="1060700"/>
          </a:xfrm>
          <a:prstGeom prst="rect">
            <a:avLst/>
          </a:prstGeom>
        </p:spPr>
      </p:pic>
      <p:cxnSp>
        <p:nvCxnSpPr>
          <p:cNvPr id="17" name="Connettore 2 16">
            <a:extLst>
              <a:ext uri="{FF2B5EF4-FFF2-40B4-BE49-F238E27FC236}">
                <a16:creationId xmlns:a16="http://schemas.microsoft.com/office/drawing/2014/main" id="{3EDA6AFC-430B-4AF2-945F-E6C69BC5D23F}"/>
              </a:ext>
            </a:extLst>
          </p:cNvPr>
          <p:cNvCxnSpPr/>
          <p:nvPr/>
        </p:nvCxnSpPr>
        <p:spPr>
          <a:xfrm flipV="1">
            <a:off x="5143957" y="1746674"/>
            <a:ext cx="1285418" cy="2384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Immagine 18">
            <a:extLst>
              <a:ext uri="{FF2B5EF4-FFF2-40B4-BE49-F238E27FC236}">
                <a16:creationId xmlns:a16="http://schemas.microsoft.com/office/drawing/2014/main" id="{DEDEE02B-4DE5-47E8-9A8B-EB68D058A2A7}"/>
              </a:ext>
            </a:extLst>
          </p:cNvPr>
          <p:cNvPicPr>
            <a:picLocks noChangeAspect="1"/>
          </p:cNvPicPr>
          <p:nvPr/>
        </p:nvPicPr>
        <p:blipFill>
          <a:blip r:embed="rId6"/>
          <a:stretch>
            <a:fillRect/>
          </a:stretch>
        </p:blipFill>
        <p:spPr>
          <a:xfrm>
            <a:off x="89898" y="5589998"/>
            <a:ext cx="2907451" cy="1060699"/>
          </a:xfrm>
          <a:prstGeom prst="rect">
            <a:avLst/>
          </a:prstGeom>
        </p:spPr>
      </p:pic>
      <p:cxnSp>
        <p:nvCxnSpPr>
          <p:cNvPr id="22" name="Connettore 2 21">
            <a:extLst>
              <a:ext uri="{FF2B5EF4-FFF2-40B4-BE49-F238E27FC236}">
                <a16:creationId xmlns:a16="http://schemas.microsoft.com/office/drawing/2014/main" id="{88E53E00-1510-40D2-B8F9-9756A8ACF90F}"/>
              </a:ext>
            </a:extLst>
          </p:cNvPr>
          <p:cNvCxnSpPr/>
          <p:nvPr/>
        </p:nvCxnSpPr>
        <p:spPr>
          <a:xfrm flipV="1">
            <a:off x="4688472" y="5348933"/>
            <a:ext cx="1740903" cy="40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Immagine 22">
            <a:extLst>
              <a:ext uri="{FF2B5EF4-FFF2-40B4-BE49-F238E27FC236}">
                <a16:creationId xmlns:a16="http://schemas.microsoft.com/office/drawing/2014/main" id="{7BA39FF4-F89F-4372-9691-401A26A80D2E}"/>
              </a:ext>
            </a:extLst>
          </p:cNvPr>
          <p:cNvPicPr>
            <a:picLocks noChangeAspect="1"/>
          </p:cNvPicPr>
          <p:nvPr/>
        </p:nvPicPr>
        <p:blipFill>
          <a:blip r:embed="rId7"/>
          <a:stretch>
            <a:fillRect/>
          </a:stretch>
        </p:blipFill>
        <p:spPr>
          <a:xfrm>
            <a:off x="3012393" y="5619706"/>
            <a:ext cx="6478490" cy="1152757"/>
          </a:xfrm>
          <a:prstGeom prst="rect">
            <a:avLst/>
          </a:prstGeom>
        </p:spPr>
      </p:pic>
      <p:pic>
        <p:nvPicPr>
          <p:cNvPr id="24" name="Immagine 23">
            <a:extLst>
              <a:ext uri="{FF2B5EF4-FFF2-40B4-BE49-F238E27FC236}">
                <a16:creationId xmlns:a16="http://schemas.microsoft.com/office/drawing/2014/main" id="{8A3CF4D8-E8B0-425A-8FFA-911454747E28}"/>
              </a:ext>
            </a:extLst>
          </p:cNvPr>
          <p:cNvPicPr>
            <a:picLocks noChangeAspect="1"/>
          </p:cNvPicPr>
          <p:nvPr/>
        </p:nvPicPr>
        <p:blipFill>
          <a:blip r:embed="rId8"/>
          <a:stretch>
            <a:fillRect/>
          </a:stretch>
        </p:blipFill>
        <p:spPr>
          <a:xfrm>
            <a:off x="3288391" y="4142874"/>
            <a:ext cx="2486025" cy="1381125"/>
          </a:xfrm>
          <a:prstGeom prst="rect">
            <a:avLst/>
          </a:prstGeom>
        </p:spPr>
      </p:pic>
      <p:sp>
        <p:nvSpPr>
          <p:cNvPr id="4" name="Segnaposto numero diapositiva 3">
            <a:extLst>
              <a:ext uri="{FF2B5EF4-FFF2-40B4-BE49-F238E27FC236}">
                <a16:creationId xmlns:a16="http://schemas.microsoft.com/office/drawing/2014/main" id="{B0CCE429-912A-4775-A48E-3EE7E2D1147B}"/>
              </a:ext>
            </a:extLst>
          </p:cNvPr>
          <p:cNvSpPr>
            <a:spLocks noGrp="1"/>
          </p:cNvSpPr>
          <p:nvPr>
            <p:ph type="sldNum" sz="quarter" idx="12"/>
          </p:nvPr>
        </p:nvSpPr>
        <p:spPr/>
        <p:txBody>
          <a:bodyPr/>
          <a:lstStyle/>
          <a:p>
            <a:fld id="{B471838B-02BF-48BB-AF36-A942095BF0A8}" type="slidenum">
              <a:rPr lang="it-IT" smtClean="0"/>
              <a:t>31</a:t>
            </a:fld>
            <a:endParaRPr lang="it-IT"/>
          </a:p>
        </p:txBody>
      </p:sp>
    </p:spTree>
    <p:extLst>
      <p:ext uri="{BB962C8B-B14F-4D97-AF65-F5344CB8AC3E}">
        <p14:creationId xmlns:p14="http://schemas.microsoft.com/office/powerpoint/2010/main" val="4143756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D59600-D371-4084-B5F4-AB6A0C85B623}"/>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Step 2 </a:t>
            </a:r>
            <a:r>
              <a:rPr lang="it-IT" dirty="0" err="1">
                <a:solidFill>
                  <a:schemeClr val="accent1"/>
                </a:solidFill>
              </a:rPr>
              <a:t>Loan</a:t>
            </a:r>
            <a:r>
              <a:rPr lang="it-IT" dirty="0">
                <a:solidFill>
                  <a:schemeClr val="accent1"/>
                </a:solidFill>
              </a:rPr>
              <a:t> </a:t>
            </a:r>
            <a:r>
              <a:rPr lang="it-IT" dirty="0" err="1">
                <a:solidFill>
                  <a:schemeClr val="accent1"/>
                </a:solidFill>
              </a:rPr>
              <a:t>Repayment</a:t>
            </a:r>
            <a:r>
              <a:rPr lang="it-IT" dirty="0">
                <a:solidFill>
                  <a:schemeClr val="accent1"/>
                </a:solidFill>
              </a:rPr>
              <a:t> </a:t>
            </a:r>
            <a:r>
              <a:rPr lang="it-IT" dirty="0" err="1">
                <a:solidFill>
                  <a:schemeClr val="accent1"/>
                </a:solidFill>
              </a:rPr>
              <a:t>Transaction</a:t>
            </a:r>
            <a:r>
              <a:rPr lang="it-IT" dirty="0">
                <a:solidFill>
                  <a:schemeClr val="accent1"/>
                </a:solidFill>
              </a:rPr>
              <a:t> / </a:t>
            </a:r>
            <a:r>
              <a:rPr lang="it-IT" dirty="0" err="1">
                <a:solidFill>
                  <a:schemeClr val="accent1"/>
                </a:solidFill>
              </a:rPr>
              <a:t>Calculate</a:t>
            </a:r>
            <a:r>
              <a:rPr lang="it-IT" dirty="0">
                <a:solidFill>
                  <a:schemeClr val="accent1"/>
                </a:solidFill>
              </a:rPr>
              <a:t> </a:t>
            </a:r>
            <a:r>
              <a:rPr lang="it-IT" dirty="0" err="1">
                <a:solidFill>
                  <a:schemeClr val="accent1"/>
                </a:solidFill>
              </a:rPr>
              <a:t>Repayment</a:t>
            </a:r>
            <a:endParaRPr lang="it-IT" dirty="0">
              <a:solidFill>
                <a:schemeClr val="accent1"/>
              </a:solidFill>
            </a:endParaRPr>
          </a:p>
          <a:p>
            <a:r>
              <a:rPr lang="it-IT" dirty="0"/>
              <a:t>POST </a:t>
            </a:r>
            <a:r>
              <a:rPr lang="it-IT" dirty="0">
                <a:solidFill>
                  <a:srgbClr val="505050"/>
                </a:solidFill>
                <a:latin typeface="OpenSans"/>
              </a:rPr>
              <a:t>/</a:t>
            </a:r>
            <a:r>
              <a:rPr lang="it-IT" dirty="0" err="1">
                <a:solidFill>
                  <a:srgbClr val="505050"/>
                </a:solidFill>
                <a:latin typeface="OpenSans"/>
              </a:rPr>
              <a:t>calculateRepayment</a:t>
            </a:r>
            <a:endParaRPr lang="it-IT" dirty="0"/>
          </a:p>
        </p:txBody>
      </p:sp>
      <p:sp>
        <p:nvSpPr>
          <p:cNvPr id="9" name="CasellaDiTesto 8">
            <a:extLst>
              <a:ext uri="{FF2B5EF4-FFF2-40B4-BE49-F238E27FC236}">
                <a16:creationId xmlns:a16="http://schemas.microsoft.com/office/drawing/2014/main" id="{C3416265-ADFF-4986-AEC3-AB62210D677F}"/>
              </a:ext>
            </a:extLst>
          </p:cNvPr>
          <p:cNvSpPr txBox="1"/>
          <p:nvPr/>
        </p:nvSpPr>
        <p:spPr>
          <a:xfrm>
            <a:off x="424461" y="652127"/>
            <a:ext cx="707209" cy="369332"/>
          </a:xfrm>
          <a:prstGeom prst="rect">
            <a:avLst/>
          </a:prstGeom>
          <a:noFill/>
        </p:spPr>
        <p:txBody>
          <a:bodyPr wrap="square" rtlCol="0">
            <a:spAutoFit/>
          </a:bodyPr>
          <a:lstStyle/>
          <a:p>
            <a:r>
              <a:rPr lang="it-IT" dirty="0"/>
              <a:t>IN</a:t>
            </a:r>
          </a:p>
        </p:txBody>
      </p:sp>
      <p:sp>
        <p:nvSpPr>
          <p:cNvPr id="11" name="CasellaDiTesto 10">
            <a:extLst>
              <a:ext uri="{FF2B5EF4-FFF2-40B4-BE49-F238E27FC236}">
                <a16:creationId xmlns:a16="http://schemas.microsoft.com/office/drawing/2014/main" id="{CD54CD48-3804-4378-83F0-AF71AA01D4D7}"/>
              </a:ext>
            </a:extLst>
          </p:cNvPr>
          <p:cNvSpPr txBox="1"/>
          <p:nvPr/>
        </p:nvSpPr>
        <p:spPr>
          <a:xfrm>
            <a:off x="-33079" y="2357965"/>
            <a:ext cx="707209" cy="369332"/>
          </a:xfrm>
          <a:prstGeom prst="rect">
            <a:avLst/>
          </a:prstGeom>
          <a:noFill/>
        </p:spPr>
        <p:txBody>
          <a:bodyPr wrap="square" rtlCol="0">
            <a:spAutoFit/>
          </a:bodyPr>
          <a:lstStyle/>
          <a:p>
            <a:r>
              <a:rPr lang="it-IT" dirty="0"/>
              <a:t>OUT</a:t>
            </a:r>
          </a:p>
        </p:txBody>
      </p:sp>
      <p:pic>
        <p:nvPicPr>
          <p:cNvPr id="22" name="Immagine 21">
            <a:extLst>
              <a:ext uri="{FF2B5EF4-FFF2-40B4-BE49-F238E27FC236}">
                <a16:creationId xmlns:a16="http://schemas.microsoft.com/office/drawing/2014/main" id="{C252DEF3-C7ED-4207-A02F-E1320B39F111}"/>
              </a:ext>
            </a:extLst>
          </p:cNvPr>
          <p:cNvPicPr>
            <a:picLocks noChangeAspect="1"/>
          </p:cNvPicPr>
          <p:nvPr/>
        </p:nvPicPr>
        <p:blipFill>
          <a:blip r:embed="rId2"/>
          <a:stretch>
            <a:fillRect/>
          </a:stretch>
        </p:blipFill>
        <p:spPr>
          <a:xfrm>
            <a:off x="3434183" y="646331"/>
            <a:ext cx="3850197" cy="2020730"/>
          </a:xfrm>
          <a:prstGeom prst="rect">
            <a:avLst/>
          </a:prstGeom>
        </p:spPr>
      </p:pic>
      <p:pic>
        <p:nvPicPr>
          <p:cNvPr id="23" name="Immagine 22">
            <a:extLst>
              <a:ext uri="{FF2B5EF4-FFF2-40B4-BE49-F238E27FC236}">
                <a16:creationId xmlns:a16="http://schemas.microsoft.com/office/drawing/2014/main" id="{F38D8DB3-7571-4B81-8067-869B3A7E5FCD}"/>
              </a:ext>
            </a:extLst>
          </p:cNvPr>
          <p:cNvPicPr>
            <a:picLocks noChangeAspect="1"/>
          </p:cNvPicPr>
          <p:nvPr/>
        </p:nvPicPr>
        <p:blipFill>
          <a:blip r:embed="rId3"/>
          <a:stretch>
            <a:fillRect/>
          </a:stretch>
        </p:blipFill>
        <p:spPr>
          <a:xfrm>
            <a:off x="7482158" y="207288"/>
            <a:ext cx="4760018" cy="2520009"/>
          </a:xfrm>
          <a:prstGeom prst="rect">
            <a:avLst/>
          </a:prstGeom>
        </p:spPr>
      </p:pic>
      <p:pic>
        <p:nvPicPr>
          <p:cNvPr id="24" name="Immagine 23">
            <a:extLst>
              <a:ext uri="{FF2B5EF4-FFF2-40B4-BE49-F238E27FC236}">
                <a16:creationId xmlns:a16="http://schemas.microsoft.com/office/drawing/2014/main" id="{D79FC03A-236E-480A-BDC9-B13B8908A3FE}"/>
              </a:ext>
            </a:extLst>
          </p:cNvPr>
          <p:cNvPicPr>
            <a:picLocks noChangeAspect="1"/>
          </p:cNvPicPr>
          <p:nvPr/>
        </p:nvPicPr>
        <p:blipFill>
          <a:blip r:embed="rId4"/>
          <a:stretch>
            <a:fillRect/>
          </a:stretch>
        </p:blipFill>
        <p:spPr>
          <a:xfrm>
            <a:off x="7661892" y="3429000"/>
            <a:ext cx="4400550" cy="2295525"/>
          </a:xfrm>
          <a:prstGeom prst="rect">
            <a:avLst/>
          </a:prstGeom>
        </p:spPr>
      </p:pic>
      <p:pic>
        <p:nvPicPr>
          <p:cNvPr id="25" name="Immagine 24">
            <a:extLst>
              <a:ext uri="{FF2B5EF4-FFF2-40B4-BE49-F238E27FC236}">
                <a16:creationId xmlns:a16="http://schemas.microsoft.com/office/drawing/2014/main" id="{BF1DA721-AB22-4DFC-BB4D-A9F147CF9D56}"/>
              </a:ext>
            </a:extLst>
          </p:cNvPr>
          <p:cNvPicPr>
            <a:picLocks noChangeAspect="1"/>
          </p:cNvPicPr>
          <p:nvPr/>
        </p:nvPicPr>
        <p:blipFill>
          <a:blip r:embed="rId5"/>
          <a:stretch>
            <a:fillRect/>
          </a:stretch>
        </p:blipFill>
        <p:spPr>
          <a:xfrm>
            <a:off x="2879396" y="3630064"/>
            <a:ext cx="4308382" cy="2242957"/>
          </a:xfrm>
          <a:prstGeom prst="rect">
            <a:avLst/>
          </a:prstGeom>
        </p:spPr>
      </p:pic>
      <p:pic>
        <p:nvPicPr>
          <p:cNvPr id="26" name="Immagine 25">
            <a:extLst>
              <a:ext uri="{FF2B5EF4-FFF2-40B4-BE49-F238E27FC236}">
                <a16:creationId xmlns:a16="http://schemas.microsoft.com/office/drawing/2014/main" id="{899E034A-FDCD-4439-9507-E7296B70BB46}"/>
              </a:ext>
            </a:extLst>
          </p:cNvPr>
          <p:cNvPicPr>
            <a:picLocks noChangeAspect="1"/>
          </p:cNvPicPr>
          <p:nvPr/>
        </p:nvPicPr>
        <p:blipFill>
          <a:blip r:embed="rId6"/>
          <a:stretch>
            <a:fillRect/>
          </a:stretch>
        </p:blipFill>
        <p:spPr>
          <a:xfrm>
            <a:off x="101251" y="2727297"/>
            <a:ext cx="7730535" cy="831691"/>
          </a:xfrm>
          <a:prstGeom prst="rect">
            <a:avLst/>
          </a:prstGeom>
        </p:spPr>
      </p:pic>
      <p:pic>
        <p:nvPicPr>
          <p:cNvPr id="27" name="Immagine 26">
            <a:extLst>
              <a:ext uri="{FF2B5EF4-FFF2-40B4-BE49-F238E27FC236}">
                <a16:creationId xmlns:a16="http://schemas.microsoft.com/office/drawing/2014/main" id="{779A8185-4030-4EFD-BD80-6B8738604541}"/>
              </a:ext>
            </a:extLst>
          </p:cNvPr>
          <p:cNvPicPr>
            <a:picLocks noChangeAspect="1"/>
          </p:cNvPicPr>
          <p:nvPr/>
        </p:nvPicPr>
        <p:blipFill>
          <a:blip r:embed="rId7"/>
          <a:stretch>
            <a:fillRect/>
          </a:stretch>
        </p:blipFill>
        <p:spPr>
          <a:xfrm>
            <a:off x="237845" y="1072171"/>
            <a:ext cx="2428875" cy="1238250"/>
          </a:xfrm>
          <a:prstGeom prst="rect">
            <a:avLst/>
          </a:prstGeom>
        </p:spPr>
      </p:pic>
      <p:sp>
        <p:nvSpPr>
          <p:cNvPr id="3" name="Segnaposto numero diapositiva 2">
            <a:extLst>
              <a:ext uri="{FF2B5EF4-FFF2-40B4-BE49-F238E27FC236}">
                <a16:creationId xmlns:a16="http://schemas.microsoft.com/office/drawing/2014/main" id="{5335494C-A821-43B9-BAAC-EE987D3E391C}"/>
              </a:ext>
            </a:extLst>
          </p:cNvPr>
          <p:cNvSpPr>
            <a:spLocks noGrp="1"/>
          </p:cNvSpPr>
          <p:nvPr>
            <p:ph type="sldNum" sz="quarter" idx="12"/>
          </p:nvPr>
        </p:nvSpPr>
        <p:spPr/>
        <p:txBody>
          <a:bodyPr/>
          <a:lstStyle/>
          <a:p>
            <a:fld id="{B471838B-02BF-48BB-AF36-A942095BF0A8}" type="slidenum">
              <a:rPr lang="it-IT" smtClean="0"/>
              <a:t>32</a:t>
            </a:fld>
            <a:endParaRPr lang="it-IT"/>
          </a:p>
        </p:txBody>
      </p:sp>
    </p:spTree>
    <p:extLst>
      <p:ext uri="{BB962C8B-B14F-4D97-AF65-F5344CB8AC3E}">
        <p14:creationId xmlns:p14="http://schemas.microsoft.com/office/powerpoint/2010/main" val="3668150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CC0C9395-80B0-4F33-8ABC-106C204E6A67}"/>
              </a:ext>
            </a:extLst>
          </p:cNvPr>
          <p:cNvPicPr>
            <a:picLocks noChangeAspect="1"/>
          </p:cNvPicPr>
          <p:nvPr/>
        </p:nvPicPr>
        <p:blipFill>
          <a:blip r:embed="rId2"/>
          <a:stretch>
            <a:fillRect/>
          </a:stretch>
        </p:blipFill>
        <p:spPr>
          <a:xfrm>
            <a:off x="6011729" y="88113"/>
            <a:ext cx="6073739" cy="3256199"/>
          </a:xfrm>
          <a:prstGeom prst="rect">
            <a:avLst/>
          </a:prstGeom>
        </p:spPr>
      </p:pic>
      <p:sp>
        <p:nvSpPr>
          <p:cNvPr id="2" name="CasellaDiTesto 1">
            <a:extLst>
              <a:ext uri="{FF2B5EF4-FFF2-40B4-BE49-F238E27FC236}">
                <a16:creationId xmlns:a16="http://schemas.microsoft.com/office/drawing/2014/main" id="{4CD59600-D371-4084-B5F4-AB6A0C85B623}"/>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Step 3 </a:t>
            </a:r>
            <a:r>
              <a:rPr lang="it-IT" dirty="0" err="1">
                <a:solidFill>
                  <a:schemeClr val="accent1"/>
                </a:solidFill>
              </a:rPr>
              <a:t>Loan</a:t>
            </a:r>
            <a:r>
              <a:rPr lang="it-IT" dirty="0">
                <a:solidFill>
                  <a:schemeClr val="accent1"/>
                </a:solidFill>
              </a:rPr>
              <a:t> </a:t>
            </a:r>
            <a:r>
              <a:rPr lang="it-IT" dirty="0" err="1">
                <a:solidFill>
                  <a:schemeClr val="accent1"/>
                </a:solidFill>
              </a:rPr>
              <a:t>Repayment</a:t>
            </a:r>
            <a:r>
              <a:rPr lang="it-IT" dirty="0">
                <a:solidFill>
                  <a:schemeClr val="accent1"/>
                </a:solidFill>
              </a:rPr>
              <a:t> </a:t>
            </a:r>
            <a:r>
              <a:rPr lang="it-IT" dirty="0" err="1">
                <a:solidFill>
                  <a:schemeClr val="accent1"/>
                </a:solidFill>
              </a:rPr>
              <a:t>Transaction</a:t>
            </a:r>
            <a:r>
              <a:rPr lang="it-IT" dirty="0">
                <a:solidFill>
                  <a:schemeClr val="accent1"/>
                </a:solidFill>
              </a:rPr>
              <a:t> / </a:t>
            </a:r>
            <a:r>
              <a:rPr lang="it-IT" dirty="0" err="1">
                <a:solidFill>
                  <a:schemeClr val="accent1"/>
                </a:solidFill>
              </a:rPr>
              <a:t>Repay</a:t>
            </a:r>
            <a:r>
              <a:rPr lang="it-IT" dirty="0">
                <a:solidFill>
                  <a:schemeClr val="accent1"/>
                </a:solidFill>
              </a:rPr>
              <a:t> Check</a:t>
            </a:r>
          </a:p>
          <a:p>
            <a:r>
              <a:rPr lang="it-IT" dirty="0"/>
              <a:t>POST </a:t>
            </a:r>
            <a:r>
              <a:rPr lang="it-IT" dirty="0">
                <a:solidFill>
                  <a:srgbClr val="505050"/>
                </a:solidFill>
                <a:latin typeface="OpenSans"/>
              </a:rPr>
              <a:t>/</a:t>
            </a:r>
            <a:r>
              <a:rPr lang="it-IT" dirty="0" err="1">
                <a:solidFill>
                  <a:srgbClr val="505050"/>
                </a:solidFill>
                <a:latin typeface="OpenSans"/>
              </a:rPr>
              <a:t>repay</a:t>
            </a:r>
            <a:r>
              <a:rPr lang="it-IT" dirty="0">
                <a:solidFill>
                  <a:srgbClr val="505050"/>
                </a:solidFill>
                <a:latin typeface="OpenSans"/>
              </a:rPr>
              <a:t>/check</a:t>
            </a:r>
            <a:endParaRPr lang="it-IT" dirty="0"/>
          </a:p>
        </p:txBody>
      </p:sp>
      <p:sp>
        <p:nvSpPr>
          <p:cNvPr id="18" name="CasellaDiTesto 17">
            <a:extLst>
              <a:ext uri="{FF2B5EF4-FFF2-40B4-BE49-F238E27FC236}">
                <a16:creationId xmlns:a16="http://schemas.microsoft.com/office/drawing/2014/main" id="{8FB9A667-454C-467D-ABAD-083F58258034}"/>
              </a:ext>
            </a:extLst>
          </p:cNvPr>
          <p:cNvSpPr txBox="1"/>
          <p:nvPr/>
        </p:nvSpPr>
        <p:spPr>
          <a:xfrm>
            <a:off x="143857" y="2986894"/>
            <a:ext cx="2155010" cy="369332"/>
          </a:xfrm>
          <a:prstGeom prst="rect">
            <a:avLst/>
          </a:prstGeom>
          <a:noFill/>
        </p:spPr>
        <p:txBody>
          <a:bodyPr wrap="square" rtlCol="0">
            <a:spAutoFit/>
          </a:bodyPr>
          <a:lstStyle/>
          <a:p>
            <a:r>
              <a:rPr lang="it-IT" dirty="0"/>
              <a:t>OUT</a:t>
            </a:r>
          </a:p>
        </p:txBody>
      </p:sp>
      <p:pic>
        <p:nvPicPr>
          <p:cNvPr id="19" name="Immagine 18">
            <a:extLst>
              <a:ext uri="{FF2B5EF4-FFF2-40B4-BE49-F238E27FC236}">
                <a16:creationId xmlns:a16="http://schemas.microsoft.com/office/drawing/2014/main" id="{5B9687FE-DD32-4378-A16C-84DDC2CC496D}"/>
              </a:ext>
            </a:extLst>
          </p:cNvPr>
          <p:cNvPicPr>
            <a:picLocks noChangeAspect="1"/>
          </p:cNvPicPr>
          <p:nvPr/>
        </p:nvPicPr>
        <p:blipFill>
          <a:blip r:embed="rId3"/>
          <a:stretch>
            <a:fillRect/>
          </a:stretch>
        </p:blipFill>
        <p:spPr>
          <a:xfrm>
            <a:off x="73590" y="6202087"/>
            <a:ext cx="6915752" cy="646332"/>
          </a:xfrm>
          <a:prstGeom prst="rect">
            <a:avLst/>
          </a:prstGeom>
        </p:spPr>
      </p:pic>
      <p:pic>
        <p:nvPicPr>
          <p:cNvPr id="20" name="Immagine 19">
            <a:extLst>
              <a:ext uri="{FF2B5EF4-FFF2-40B4-BE49-F238E27FC236}">
                <a16:creationId xmlns:a16="http://schemas.microsoft.com/office/drawing/2014/main" id="{34EA10A5-DF83-47A4-9036-8949E1E340B4}"/>
              </a:ext>
            </a:extLst>
          </p:cNvPr>
          <p:cNvPicPr>
            <a:picLocks noChangeAspect="1"/>
          </p:cNvPicPr>
          <p:nvPr/>
        </p:nvPicPr>
        <p:blipFill>
          <a:blip r:embed="rId4"/>
          <a:stretch>
            <a:fillRect/>
          </a:stretch>
        </p:blipFill>
        <p:spPr>
          <a:xfrm>
            <a:off x="143857" y="3298765"/>
            <a:ext cx="1009650" cy="409575"/>
          </a:xfrm>
          <a:prstGeom prst="rect">
            <a:avLst/>
          </a:prstGeom>
        </p:spPr>
      </p:pic>
      <p:sp>
        <p:nvSpPr>
          <p:cNvPr id="21" name="Rettangolo 20">
            <a:extLst>
              <a:ext uri="{FF2B5EF4-FFF2-40B4-BE49-F238E27FC236}">
                <a16:creationId xmlns:a16="http://schemas.microsoft.com/office/drawing/2014/main" id="{3AFD4AD4-BAA9-4342-8331-BA46CA82FA9D}"/>
              </a:ext>
            </a:extLst>
          </p:cNvPr>
          <p:cNvSpPr/>
          <p:nvPr/>
        </p:nvSpPr>
        <p:spPr>
          <a:xfrm>
            <a:off x="73590" y="4684622"/>
            <a:ext cx="6750784" cy="584775"/>
          </a:xfrm>
          <a:prstGeom prst="rect">
            <a:avLst/>
          </a:prstGeom>
          <a:ln>
            <a:solidFill>
              <a:schemeClr val="accent3"/>
            </a:solidFill>
          </a:ln>
        </p:spPr>
        <p:txBody>
          <a:bodyPr wrap="square">
            <a:spAutoFit/>
          </a:bodyPr>
          <a:lstStyle/>
          <a:p>
            <a:r>
              <a:rPr lang="en-US" sz="1600" i="1" dirty="0">
                <a:solidFill>
                  <a:schemeClr val="bg1">
                    <a:lumMod val="50000"/>
                  </a:schemeClr>
                </a:solidFill>
              </a:rPr>
              <a:t>NOTE: Case: OK  open the pop-up: You are </a:t>
            </a:r>
            <a:r>
              <a:rPr lang="en-US" sz="1600" i="1" dirty="0" err="1">
                <a:solidFill>
                  <a:schemeClr val="bg1">
                    <a:lumMod val="50000"/>
                  </a:schemeClr>
                </a:solidFill>
              </a:rPr>
              <a:t>trasfering</a:t>
            </a:r>
            <a:r>
              <a:rPr lang="en-US" sz="1600" i="1" dirty="0">
                <a:solidFill>
                  <a:schemeClr val="bg1">
                    <a:lumMod val="50000"/>
                  </a:schemeClr>
                </a:solidFill>
              </a:rPr>
              <a:t> …</a:t>
            </a:r>
          </a:p>
          <a:p>
            <a:r>
              <a:rPr lang="en-US" sz="1600" i="1" dirty="0">
                <a:solidFill>
                  <a:schemeClr val="bg1">
                    <a:lumMod val="50000"/>
                  </a:schemeClr>
                </a:solidFill>
              </a:rPr>
              <a:t>Case message: </a:t>
            </a:r>
            <a:r>
              <a:rPr lang="en-US" sz="1600" i="1" dirty="0" err="1">
                <a:solidFill>
                  <a:schemeClr val="bg1">
                    <a:lumMod val="50000"/>
                  </a:schemeClr>
                </a:solidFill>
              </a:rPr>
              <a:t>openo</a:t>
            </a:r>
            <a:r>
              <a:rPr lang="en-US" sz="1600" i="1" dirty="0">
                <a:solidFill>
                  <a:schemeClr val="bg1">
                    <a:lumMod val="50000"/>
                  </a:schemeClr>
                </a:solidFill>
              </a:rPr>
              <a:t> pop-up with OK cancel with the message</a:t>
            </a:r>
            <a:endParaRPr lang="it-IT" sz="1600" i="1" dirty="0">
              <a:solidFill>
                <a:schemeClr val="bg1">
                  <a:lumMod val="50000"/>
                </a:schemeClr>
              </a:solidFill>
            </a:endParaRPr>
          </a:p>
        </p:txBody>
      </p:sp>
      <p:sp>
        <p:nvSpPr>
          <p:cNvPr id="22" name="CasellaDiTesto 21">
            <a:extLst>
              <a:ext uri="{FF2B5EF4-FFF2-40B4-BE49-F238E27FC236}">
                <a16:creationId xmlns:a16="http://schemas.microsoft.com/office/drawing/2014/main" id="{562A2A13-F0BC-4156-8D38-6BCF08BB4507}"/>
              </a:ext>
            </a:extLst>
          </p:cNvPr>
          <p:cNvSpPr txBox="1"/>
          <p:nvPr/>
        </p:nvSpPr>
        <p:spPr>
          <a:xfrm>
            <a:off x="143857" y="3708340"/>
            <a:ext cx="2155010" cy="369332"/>
          </a:xfrm>
          <a:prstGeom prst="rect">
            <a:avLst/>
          </a:prstGeom>
          <a:noFill/>
        </p:spPr>
        <p:txBody>
          <a:bodyPr wrap="square" rtlCol="0">
            <a:spAutoFit/>
          </a:bodyPr>
          <a:lstStyle/>
          <a:p>
            <a:r>
              <a:rPr lang="it-IT" dirty="0"/>
              <a:t>OUT</a:t>
            </a:r>
          </a:p>
        </p:txBody>
      </p:sp>
      <p:sp>
        <p:nvSpPr>
          <p:cNvPr id="24" name="CasellaDiTesto 23">
            <a:extLst>
              <a:ext uri="{FF2B5EF4-FFF2-40B4-BE49-F238E27FC236}">
                <a16:creationId xmlns:a16="http://schemas.microsoft.com/office/drawing/2014/main" id="{68410C22-C1A7-4DBA-BDF3-DCF3B3A6AB88}"/>
              </a:ext>
            </a:extLst>
          </p:cNvPr>
          <p:cNvSpPr txBox="1"/>
          <p:nvPr/>
        </p:nvSpPr>
        <p:spPr>
          <a:xfrm>
            <a:off x="143857" y="664370"/>
            <a:ext cx="707209" cy="369332"/>
          </a:xfrm>
          <a:prstGeom prst="rect">
            <a:avLst/>
          </a:prstGeom>
          <a:noFill/>
        </p:spPr>
        <p:txBody>
          <a:bodyPr wrap="square" rtlCol="0">
            <a:spAutoFit/>
          </a:bodyPr>
          <a:lstStyle/>
          <a:p>
            <a:r>
              <a:rPr lang="it-IT" dirty="0"/>
              <a:t>IN</a:t>
            </a:r>
          </a:p>
        </p:txBody>
      </p:sp>
      <p:sp>
        <p:nvSpPr>
          <p:cNvPr id="25" name="CasellaDiTesto 24">
            <a:extLst>
              <a:ext uri="{FF2B5EF4-FFF2-40B4-BE49-F238E27FC236}">
                <a16:creationId xmlns:a16="http://schemas.microsoft.com/office/drawing/2014/main" id="{AEF478F7-4245-46A9-8BA1-87E8016DB897}"/>
              </a:ext>
            </a:extLst>
          </p:cNvPr>
          <p:cNvSpPr txBox="1"/>
          <p:nvPr/>
        </p:nvSpPr>
        <p:spPr>
          <a:xfrm>
            <a:off x="18351" y="5312259"/>
            <a:ext cx="2155010" cy="369332"/>
          </a:xfrm>
          <a:prstGeom prst="rect">
            <a:avLst/>
          </a:prstGeom>
          <a:noFill/>
        </p:spPr>
        <p:txBody>
          <a:bodyPr wrap="square" rtlCol="0">
            <a:spAutoFit/>
          </a:bodyPr>
          <a:lstStyle/>
          <a:p>
            <a:r>
              <a:rPr lang="it-IT" dirty="0"/>
              <a:t>OUT – </a:t>
            </a:r>
            <a:r>
              <a:rPr lang="it-IT" dirty="0" err="1"/>
              <a:t>Error</a:t>
            </a:r>
            <a:r>
              <a:rPr lang="it-IT" dirty="0"/>
              <a:t> Message</a:t>
            </a:r>
          </a:p>
        </p:txBody>
      </p:sp>
      <p:pic>
        <p:nvPicPr>
          <p:cNvPr id="26" name="Immagine 25">
            <a:extLst>
              <a:ext uri="{FF2B5EF4-FFF2-40B4-BE49-F238E27FC236}">
                <a16:creationId xmlns:a16="http://schemas.microsoft.com/office/drawing/2014/main" id="{0E377986-F0DF-4314-BD9A-0FF82A1A182A}"/>
              </a:ext>
            </a:extLst>
          </p:cNvPr>
          <p:cNvPicPr>
            <a:picLocks noChangeAspect="1"/>
          </p:cNvPicPr>
          <p:nvPr/>
        </p:nvPicPr>
        <p:blipFill>
          <a:blip r:embed="rId5"/>
          <a:stretch>
            <a:fillRect/>
          </a:stretch>
        </p:blipFill>
        <p:spPr>
          <a:xfrm>
            <a:off x="402447" y="969333"/>
            <a:ext cx="3028950" cy="1905000"/>
          </a:xfrm>
          <a:prstGeom prst="rect">
            <a:avLst/>
          </a:prstGeom>
        </p:spPr>
      </p:pic>
      <p:sp>
        <p:nvSpPr>
          <p:cNvPr id="27" name="Rettangolo 26">
            <a:extLst>
              <a:ext uri="{FF2B5EF4-FFF2-40B4-BE49-F238E27FC236}">
                <a16:creationId xmlns:a16="http://schemas.microsoft.com/office/drawing/2014/main" id="{7E607D2E-23FF-4739-A1B5-062078546201}"/>
              </a:ext>
            </a:extLst>
          </p:cNvPr>
          <p:cNvSpPr/>
          <p:nvPr/>
        </p:nvSpPr>
        <p:spPr>
          <a:xfrm>
            <a:off x="143857" y="4029676"/>
            <a:ext cx="6096000" cy="400110"/>
          </a:xfrm>
          <a:prstGeom prst="rect">
            <a:avLst/>
          </a:prstGeom>
        </p:spPr>
        <p:txBody>
          <a:bodyPr>
            <a:spAutoFit/>
          </a:bodyPr>
          <a:lstStyle/>
          <a:p>
            <a:r>
              <a:rPr lang="it-IT" sz="1000" dirty="0" err="1"/>
              <a:t>Attention</a:t>
            </a:r>
            <a:r>
              <a:rPr lang="it-IT" sz="1000" dirty="0"/>
              <a:t>! </a:t>
            </a:r>
            <a:r>
              <a:rPr lang="it-IT" sz="1000" dirty="0" err="1"/>
              <a:t>Based</a:t>
            </a:r>
            <a:r>
              <a:rPr lang="it-IT" sz="1000" dirty="0"/>
              <a:t> on Credit Union </a:t>
            </a:r>
            <a:r>
              <a:rPr lang="it-IT" sz="1000" dirty="0" err="1"/>
              <a:t>records</a:t>
            </a:r>
            <a:r>
              <a:rPr lang="it-IT" sz="1000" dirty="0"/>
              <a:t>, </a:t>
            </a:r>
            <a:r>
              <a:rPr lang="it-IT" sz="1000" dirty="0" err="1"/>
              <a:t>it</a:t>
            </a:r>
            <a:r>
              <a:rPr lang="it-IT" sz="1000" dirty="0"/>
              <a:t> </a:t>
            </a:r>
            <a:r>
              <a:rPr lang="it-IT" sz="1000" dirty="0" err="1"/>
              <a:t>appears</a:t>
            </a:r>
            <a:r>
              <a:rPr lang="it-IT" sz="1000" dirty="0"/>
              <a:t> </a:t>
            </a:r>
            <a:r>
              <a:rPr lang="it-IT" sz="1000" dirty="0" err="1"/>
              <a:t>that</a:t>
            </a:r>
            <a:r>
              <a:rPr lang="it-IT" sz="1000" dirty="0"/>
              <a:t> with </a:t>
            </a:r>
            <a:r>
              <a:rPr lang="it-IT" sz="1000" dirty="0" err="1"/>
              <a:t>this</a:t>
            </a:r>
            <a:r>
              <a:rPr lang="it-IT" sz="1000" dirty="0"/>
              <a:t> </a:t>
            </a:r>
            <a:r>
              <a:rPr lang="it-IT" sz="1000" dirty="0" err="1"/>
              <a:t>transaction</a:t>
            </a:r>
            <a:r>
              <a:rPr lang="it-IT" sz="1000" dirty="0"/>
              <a:t> </a:t>
            </a:r>
            <a:r>
              <a:rPr lang="it-IT" sz="1000" dirty="0" err="1"/>
              <a:t>your</a:t>
            </a:r>
            <a:r>
              <a:rPr lang="it-IT" sz="1000" dirty="0"/>
              <a:t> share balance </a:t>
            </a:r>
            <a:r>
              <a:rPr lang="it-IT" sz="1000" dirty="0" err="1"/>
              <a:t>will</a:t>
            </a:r>
            <a:r>
              <a:rPr lang="it-IT" sz="1000" dirty="0"/>
              <a:t> go to zero and </a:t>
            </a:r>
            <a:r>
              <a:rPr lang="it-IT" sz="1000" dirty="0" err="1"/>
              <a:t>will</a:t>
            </a:r>
            <a:r>
              <a:rPr lang="it-IT" sz="1000" dirty="0"/>
              <a:t> be </a:t>
            </a:r>
            <a:r>
              <a:rPr lang="it-IT" sz="1000" dirty="0" err="1"/>
              <a:t>closed</a:t>
            </a:r>
            <a:r>
              <a:rPr lang="it-IT" sz="1000" dirty="0"/>
              <a:t>. </a:t>
            </a:r>
            <a:r>
              <a:rPr lang="it-IT" sz="1000" dirty="0" err="1"/>
              <a:t>Please</a:t>
            </a:r>
            <a:r>
              <a:rPr lang="it-IT" sz="1000" dirty="0"/>
              <a:t> click on OK to </a:t>
            </a:r>
            <a:r>
              <a:rPr lang="it-IT" sz="1000" dirty="0" err="1"/>
              <a:t>proceed</a:t>
            </a:r>
            <a:r>
              <a:rPr lang="it-IT" sz="1000" dirty="0"/>
              <a:t> to the </a:t>
            </a:r>
            <a:r>
              <a:rPr lang="it-IT" sz="1000" dirty="0" err="1"/>
              <a:t>next</a:t>
            </a:r>
            <a:r>
              <a:rPr lang="it-IT" sz="1000" dirty="0"/>
              <a:t> step or </a:t>
            </a:r>
            <a:r>
              <a:rPr lang="it-IT" sz="1000" dirty="0" err="1"/>
              <a:t>Cancel</a:t>
            </a:r>
            <a:r>
              <a:rPr lang="it-IT" sz="1000" dirty="0"/>
              <a:t> to </a:t>
            </a:r>
            <a:r>
              <a:rPr lang="it-IT" sz="1000" dirty="0" err="1"/>
              <a:t>request</a:t>
            </a:r>
            <a:r>
              <a:rPr lang="it-IT" sz="1000" dirty="0"/>
              <a:t> </a:t>
            </a:r>
            <a:r>
              <a:rPr lang="it-IT" sz="1000" dirty="0" err="1"/>
              <a:t>lower</a:t>
            </a:r>
            <a:r>
              <a:rPr lang="it-IT" sz="1000" dirty="0"/>
              <a:t> </a:t>
            </a:r>
            <a:r>
              <a:rPr lang="it-IT" sz="1000" dirty="0" err="1"/>
              <a:t>amount</a:t>
            </a:r>
            <a:r>
              <a:rPr lang="it-IT" sz="1000" dirty="0"/>
              <a:t>.</a:t>
            </a:r>
          </a:p>
        </p:txBody>
      </p:sp>
      <p:pic>
        <p:nvPicPr>
          <p:cNvPr id="28" name="Immagine 27">
            <a:extLst>
              <a:ext uri="{FF2B5EF4-FFF2-40B4-BE49-F238E27FC236}">
                <a16:creationId xmlns:a16="http://schemas.microsoft.com/office/drawing/2014/main" id="{49D1FC4F-B8E2-4215-9D44-F8BF07D601E0}"/>
              </a:ext>
            </a:extLst>
          </p:cNvPr>
          <p:cNvPicPr>
            <a:picLocks noChangeAspect="1"/>
          </p:cNvPicPr>
          <p:nvPr/>
        </p:nvPicPr>
        <p:blipFill>
          <a:blip r:embed="rId6"/>
          <a:stretch>
            <a:fillRect/>
          </a:stretch>
        </p:blipFill>
        <p:spPr>
          <a:xfrm>
            <a:off x="73590" y="5586130"/>
            <a:ext cx="2902324" cy="671548"/>
          </a:xfrm>
          <a:prstGeom prst="rect">
            <a:avLst/>
          </a:prstGeom>
        </p:spPr>
      </p:pic>
      <p:sp>
        <p:nvSpPr>
          <p:cNvPr id="3" name="Segnaposto numero diapositiva 2">
            <a:extLst>
              <a:ext uri="{FF2B5EF4-FFF2-40B4-BE49-F238E27FC236}">
                <a16:creationId xmlns:a16="http://schemas.microsoft.com/office/drawing/2014/main" id="{F63C4E9D-4ABA-437B-82FA-9F701B97D4B2}"/>
              </a:ext>
            </a:extLst>
          </p:cNvPr>
          <p:cNvSpPr>
            <a:spLocks noGrp="1"/>
          </p:cNvSpPr>
          <p:nvPr>
            <p:ph type="sldNum" sz="quarter" idx="12"/>
          </p:nvPr>
        </p:nvSpPr>
        <p:spPr/>
        <p:txBody>
          <a:bodyPr/>
          <a:lstStyle/>
          <a:p>
            <a:fld id="{B471838B-02BF-48BB-AF36-A942095BF0A8}" type="slidenum">
              <a:rPr lang="it-IT" smtClean="0"/>
              <a:t>33</a:t>
            </a:fld>
            <a:endParaRPr lang="it-IT"/>
          </a:p>
        </p:txBody>
      </p:sp>
    </p:spTree>
    <p:extLst>
      <p:ext uri="{BB962C8B-B14F-4D97-AF65-F5344CB8AC3E}">
        <p14:creationId xmlns:p14="http://schemas.microsoft.com/office/powerpoint/2010/main" val="4080138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CD59600-D371-4084-B5F4-AB6A0C85B623}"/>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Step 4 </a:t>
            </a:r>
            <a:r>
              <a:rPr lang="it-IT" dirty="0" err="1">
                <a:solidFill>
                  <a:schemeClr val="accent1"/>
                </a:solidFill>
              </a:rPr>
              <a:t>Loan</a:t>
            </a:r>
            <a:r>
              <a:rPr lang="it-IT" dirty="0">
                <a:solidFill>
                  <a:schemeClr val="accent1"/>
                </a:solidFill>
              </a:rPr>
              <a:t> </a:t>
            </a:r>
            <a:r>
              <a:rPr lang="it-IT" dirty="0" err="1">
                <a:solidFill>
                  <a:schemeClr val="accent1"/>
                </a:solidFill>
              </a:rPr>
              <a:t>Repayment</a:t>
            </a:r>
            <a:r>
              <a:rPr lang="it-IT" dirty="0">
                <a:solidFill>
                  <a:schemeClr val="accent1"/>
                </a:solidFill>
              </a:rPr>
              <a:t> </a:t>
            </a:r>
            <a:r>
              <a:rPr lang="it-IT" dirty="0" err="1">
                <a:solidFill>
                  <a:schemeClr val="accent1"/>
                </a:solidFill>
              </a:rPr>
              <a:t>Transaction</a:t>
            </a:r>
            <a:r>
              <a:rPr lang="it-IT" dirty="0">
                <a:solidFill>
                  <a:schemeClr val="accent1"/>
                </a:solidFill>
              </a:rPr>
              <a:t> / </a:t>
            </a:r>
            <a:r>
              <a:rPr lang="it-IT" dirty="0" err="1">
                <a:solidFill>
                  <a:schemeClr val="accent1"/>
                </a:solidFill>
              </a:rPr>
              <a:t>Clicking</a:t>
            </a:r>
            <a:r>
              <a:rPr lang="it-IT" dirty="0">
                <a:solidFill>
                  <a:schemeClr val="accent1"/>
                </a:solidFill>
              </a:rPr>
              <a:t> OK</a:t>
            </a:r>
          </a:p>
          <a:p>
            <a:r>
              <a:rPr lang="it-IT" dirty="0"/>
              <a:t>POST </a:t>
            </a:r>
            <a:r>
              <a:rPr lang="it-IT" dirty="0">
                <a:solidFill>
                  <a:srgbClr val="505050"/>
                </a:solidFill>
                <a:latin typeface="OpenSans"/>
              </a:rPr>
              <a:t>/</a:t>
            </a:r>
            <a:r>
              <a:rPr lang="it-IT" dirty="0" err="1">
                <a:solidFill>
                  <a:srgbClr val="505050"/>
                </a:solidFill>
                <a:latin typeface="OpenSans"/>
              </a:rPr>
              <a:t>repay</a:t>
            </a:r>
            <a:endParaRPr lang="it-IT" dirty="0"/>
          </a:p>
        </p:txBody>
      </p:sp>
      <p:sp>
        <p:nvSpPr>
          <p:cNvPr id="9" name="CasellaDiTesto 8">
            <a:extLst>
              <a:ext uri="{FF2B5EF4-FFF2-40B4-BE49-F238E27FC236}">
                <a16:creationId xmlns:a16="http://schemas.microsoft.com/office/drawing/2014/main" id="{C3416265-ADFF-4986-AEC3-AB62210D677F}"/>
              </a:ext>
            </a:extLst>
          </p:cNvPr>
          <p:cNvSpPr txBox="1"/>
          <p:nvPr/>
        </p:nvSpPr>
        <p:spPr>
          <a:xfrm>
            <a:off x="173207" y="4213657"/>
            <a:ext cx="707209" cy="369332"/>
          </a:xfrm>
          <a:prstGeom prst="rect">
            <a:avLst/>
          </a:prstGeom>
          <a:noFill/>
        </p:spPr>
        <p:txBody>
          <a:bodyPr wrap="square" rtlCol="0">
            <a:spAutoFit/>
          </a:bodyPr>
          <a:lstStyle/>
          <a:p>
            <a:r>
              <a:rPr lang="it-IT" dirty="0"/>
              <a:t>IN</a:t>
            </a:r>
          </a:p>
        </p:txBody>
      </p:sp>
      <p:pic>
        <p:nvPicPr>
          <p:cNvPr id="3" name="Immagine 2">
            <a:extLst>
              <a:ext uri="{FF2B5EF4-FFF2-40B4-BE49-F238E27FC236}">
                <a16:creationId xmlns:a16="http://schemas.microsoft.com/office/drawing/2014/main" id="{E4E9F535-6460-42B6-8669-1C213F169FBD}"/>
              </a:ext>
            </a:extLst>
          </p:cNvPr>
          <p:cNvPicPr>
            <a:picLocks noChangeAspect="1"/>
          </p:cNvPicPr>
          <p:nvPr/>
        </p:nvPicPr>
        <p:blipFill>
          <a:blip r:embed="rId2"/>
          <a:stretch>
            <a:fillRect/>
          </a:stretch>
        </p:blipFill>
        <p:spPr>
          <a:xfrm>
            <a:off x="173207" y="4659189"/>
            <a:ext cx="2514600" cy="1771650"/>
          </a:xfrm>
          <a:prstGeom prst="rect">
            <a:avLst/>
          </a:prstGeom>
        </p:spPr>
      </p:pic>
      <p:pic>
        <p:nvPicPr>
          <p:cNvPr id="4" name="Immagine 3">
            <a:extLst>
              <a:ext uri="{FF2B5EF4-FFF2-40B4-BE49-F238E27FC236}">
                <a16:creationId xmlns:a16="http://schemas.microsoft.com/office/drawing/2014/main" id="{4CA59AF7-6217-45D4-A26D-B4B159F057D7}"/>
              </a:ext>
            </a:extLst>
          </p:cNvPr>
          <p:cNvPicPr>
            <a:picLocks noChangeAspect="1"/>
          </p:cNvPicPr>
          <p:nvPr/>
        </p:nvPicPr>
        <p:blipFill>
          <a:blip r:embed="rId3"/>
          <a:stretch>
            <a:fillRect/>
          </a:stretch>
        </p:blipFill>
        <p:spPr>
          <a:xfrm>
            <a:off x="128830" y="566038"/>
            <a:ext cx="5342977" cy="3217684"/>
          </a:xfrm>
          <a:prstGeom prst="rect">
            <a:avLst/>
          </a:prstGeom>
        </p:spPr>
      </p:pic>
      <p:sp>
        <p:nvSpPr>
          <p:cNvPr id="6" name="Segnaposto numero diapositiva 5">
            <a:extLst>
              <a:ext uri="{FF2B5EF4-FFF2-40B4-BE49-F238E27FC236}">
                <a16:creationId xmlns:a16="http://schemas.microsoft.com/office/drawing/2014/main" id="{7C974C4E-970D-4821-B3A6-ECACAB267C7F}"/>
              </a:ext>
            </a:extLst>
          </p:cNvPr>
          <p:cNvSpPr>
            <a:spLocks noGrp="1"/>
          </p:cNvSpPr>
          <p:nvPr>
            <p:ph type="sldNum" sz="quarter" idx="12"/>
          </p:nvPr>
        </p:nvSpPr>
        <p:spPr/>
        <p:txBody>
          <a:bodyPr/>
          <a:lstStyle/>
          <a:p>
            <a:fld id="{B471838B-02BF-48BB-AF36-A942095BF0A8}" type="slidenum">
              <a:rPr lang="it-IT" smtClean="0"/>
              <a:t>34</a:t>
            </a:fld>
            <a:endParaRPr lang="it-IT"/>
          </a:p>
        </p:txBody>
      </p:sp>
      <p:sp>
        <p:nvSpPr>
          <p:cNvPr id="17" name="CasellaDiTesto 16">
            <a:extLst>
              <a:ext uri="{FF2B5EF4-FFF2-40B4-BE49-F238E27FC236}">
                <a16:creationId xmlns:a16="http://schemas.microsoft.com/office/drawing/2014/main" id="{1DCD6AE4-515E-4388-A89E-0BEE42DBE0CC}"/>
              </a:ext>
            </a:extLst>
          </p:cNvPr>
          <p:cNvSpPr txBox="1"/>
          <p:nvPr/>
        </p:nvSpPr>
        <p:spPr>
          <a:xfrm>
            <a:off x="4798380" y="4349760"/>
            <a:ext cx="1591554" cy="369332"/>
          </a:xfrm>
          <a:prstGeom prst="rect">
            <a:avLst/>
          </a:prstGeom>
          <a:noFill/>
        </p:spPr>
        <p:txBody>
          <a:bodyPr wrap="square" rtlCol="0">
            <a:spAutoFit/>
          </a:bodyPr>
          <a:lstStyle/>
          <a:p>
            <a:r>
              <a:rPr lang="it-IT" dirty="0"/>
              <a:t>OUT </a:t>
            </a:r>
          </a:p>
        </p:txBody>
      </p:sp>
      <p:sp>
        <p:nvSpPr>
          <p:cNvPr id="8" name="Rettangolo 7">
            <a:extLst>
              <a:ext uri="{FF2B5EF4-FFF2-40B4-BE49-F238E27FC236}">
                <a16:creationId xmlns:a16="http://schemas.microsoft.com/office/drawing/2014/main" id="{E5845F57-3F85-46C7-A82E-92802496BE42}"/>
              </a:ext>
            </a:extLst>
          </p:cNvPr>
          <p:cNvSpPr/>
          <p:nvPr/>
        </p:nvSpPr>
        <p:spPr>
          <a:xfrm>
            <a:off x="4891596" y="4649900"/>
            <a:ext cx="6010360" cy="276999"/>
          </a:xfrm>
          <a:prstGeom prst="rect">
            <a:avLst/>
          </a:prstGeom>
        </p:spPr>
        <p:txBody>
          <a:bodyPr wrap="square">
            <a:spAutoFit/>
          </a:bodyPr>
          <a:lstStyle/>
          <a:p>
            <a:r>
              <a:rPr lang="en-US" sz="1200" dirty="0">
                <a:latin typeface="Consolas" panose="020B0609020204030204" pitchFamily="49" charset="0"/>
              </a:rPr>
              <a:t>Your request has been processed and journal number is: 903329</a:t>
            </a:r>
            <a:endParaRPr lang="it-IT" sz="1200" dirty="0"/>
          </a:p>
        </p:txBody>
      </p:sp>
    </p:spTree>
    <p:extLst>
      <p:ext uri="{BB962C8B-B14F-4D97-AF65-F5344CB8AC3E}">
        <p14:creationId xmlns:p14="http://schemas.microsoft.com/office/powerpoint/2010/main" val="3221323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AFDE254-E249-45DE-B177-1810F4DCC305}"/>
              </a:ext>
            </a:extLst>
          </p:cNvPr>
          <p:cNvSpPr/>
          <p:nvPr/>
        </p:nvSpPr>
        <p:spPr>
          <a:xfrm>
            <a:off x="176669" y="378513"/>
            <a:ext cx="2649187"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account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7D2484F7-B33C-412E-9822-010941A05511}"/>
              </a:ext>
            </a:extLst>
          </p:cNvPr>
          <p:cNvSpPr/>
          <p:nvPr/>
        </p:nvSpPr>
        <p:spPr>
          <a:xfrm>
            <a:off x="34870" y="102152"/>
            <a:ext cx="1616148" cy="375552"/>
          </a:xfrm>
          <a:prstGeom prst="rect">
            <a:avLst/>
          </a:prstGeom>
        </p:spPr>
        <p:txBody>
          <a:bodyPr wrap="none">
            <a:spAutoFit/>
          </a:bodyPr>
          <a:lstStyle/>
          <a:p>
            <a:pPr>
              <a:lnSpc>
                <a:spcPct val="107000"/>
              </a:lnSpc>
              <a:spcBef>
                <a:spcPts val="1200"/>
              </a:spcBef>
              <a:spcAft>
                <a:spcPts val="0"/>
              </a:spcAft>
            </a:pPr>
            <a:r>
              <a:rPr lang="en-US"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account-service</a:t>
            </a:r>
            <a:endParaRPr lang="it-IT"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0" name="Tabella 10">
            <a:extLst>
              <a:ext uri="{FF2B5EF4-FFF2-40B4-BE49-F238E27FC236}">
                <a16:creationId xmlns:a16="http://schemas.microsoft.com/office/drawing/2014/main" id="{01DE267F-274C-497F-85BF-20328744648E}"/>
              </a:ext>
            </a:extLst>
          </p:cNvPr>
          <p:cNvGraphicFramePr>
            <a:graphicFrameLocks noGrp="1"/>
          </p:cNvGraphicFramePr>
          <p:nvPr>
            <p:extLst>
              <p:ext uri="{D42A27DB-BD31-4B8C-83A1-F6EECF244321}">
                <p14:modId xmlns:p14="http://schemas.microsoft.com/office/powerpoint/2010/main" val="4250376191"/>
              </p:ext>
            </p:extLst>
          </p:nvPr>
        </p:nvGraphicFramePr>
        <p:xfrm>
          <a:off x="238427" y="754065"/>
          <a:ext cx="11470575" cy="2938770"/>
        </p:xfrm>
        <a:graphic>
          <a:graphicData uri="http://schemas.openxmlformats.org/drawingml/2006/table">
            <a:tbl>
              <a:tblPr firstRow="1" bandRow="1">
                <a:tableStyleId>{5C22544A-7EE6-4342-B048-85BDC9FD1C3A}</a:tableStyleId>
              </a:tblPr>
              <a:tblGrid>
                <a:gridCol w="2367934">
                  <a:extLst>
                    <a:ext uri="{9D8B030D-6E8A-4147-A177-3AD203B41FA5}">
                      <a16:colId xmlns:a16="http://schemas.microsoft.com/office/drawing/2014/main" val="4192487856"/>
                    </a:ext>
                  </a:extLst>
                </a:gridCol>
                <a:gridCol w="1721799">
                  <a:extLst>
                    <a:ext uri="{9D8B030D-6E8A-4147-A177-3AD203B41FA5}">
                      <a16:colId xmlns:a16="http://schemas.microsoft.com/office/drawing/2014/main" val="148176980"/>
                    </a:ext>
                  </a:extLst>
                </a:gridCol>
                <a:gridCol w="2194560">
                  <a:extLst>
                    <a:ext uri="{9D8B030D-6E8A-4147-A177-3AD203B41FA5}">
                      <a16:colId xmlns:a16="http://schemas.microsoft.com/office/drawing/2014/main" val="3071713185"/>
                    </a:ext>
                  </a:extLst>
                </a:gridCol>
                <a:gridCol w="5186282">
                  <a:extLst>
                    <a:ext uri="{9D8B030D-6E8A-4147-A177-3AD203B41FA5}">
                      <a16:colId xmlns:a16="http://schemas.microsoft.com/office/drawing/2014/main" val="4008807556"/>
                    </a:ext>
                  </a:extLst>
                </a:gridCol>
              </a:tblGrid>
              <a:tr h="343215">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154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/account/{id}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BeneficiaryAccountsDto</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2" action="ppaction://hlinksldjump"/>
                        </a:rPr>
                        <a:t>eWithdrawal</a:t>
                      </a:r>
                      <a:r>
                        <a:rPr lang="it-IT" sz="1400" dirty="0">
                          <a:solidFill>
                            <a:schemeClr val="accent1"/>
                          </a:solidFill>
                          <a:hlinkClick r:id="rId2" action="ppaction://hlinksldjump"/>
                        </a:rPr>
                        <a:t>/ </a:t>
                      </a:r>
                      <a:r>
                        <a:rPr lang="it-IT" sz="1400" dirty="0" err="1">
                          <a:solidFill>
                            <a:schemeClr val="accent1"/>
                          </a:solidFill>
                          <a:hlinkClick r:id="rId2" action="ppaction://hlinksldjump"/>
                        </a:rPr>
                        <a:t>Beneficiary</a:t>
                      </a:r>
                      <a:r>
                        <a:rPr lang="it-IT" sz="1400" dirty="0">
                          <a:solidFill>
                            <a:schemeClr val="accent1"/>
                          </a:solidFill>
                          <a:hlinkClick r:id="rId2" action="ppaction://hlinksldjump"/>
                        </a:rPr>
                        <a:t> Account</a:t>
                      </a:r>
                      <a:endParaRPr lang="it-IT" sz="1400" dirty="0">
                        <a:solidFill>
                          <a:schemeClr val="accent1"/>
                        </a:solidFill>
                      </a:endParaRPr>
                    </a:p>
                  </a:txBody>
                  <a:tcPr/>
                </a:tc>
                <a:extLst>
                  <a:ext uri="{0D108BD9-81ED-4DB2-BD59-A6C34878D82A}">
                    <a16:rowId xmlns:a16="http://schemas.microsoft.com/office/drawing/2014/main" val="1232369541"/>
                  </a:ext>
                </a:extLst>
              </a:tr>
              <a:tr h="2905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/account/</a:t>
                      </a:r>
                      <a:r>
                        <a:rPr lang="it-IT" sz="1400" kern="1200" dirty="0" err="1">
                          <a:solidFill>
                            <a:schemeClr val="tx1"/>
                          </a:solidFill>
                          <a:effectLst/>
                          <a:latin typeface="+mn-lt"/>
                          <a:ea typeface="+mn-ea"/>
                          <a:cs typeface="+mn-cs"/>
                        </a:rPr>
                        <a:t>active</a:t>
                      </a:r>
                      <a:r>
                        <a:rPr lang="it-IT" sz="1400" kern="1200" dirty="0">
                          <a:solidFill>
                            <a:schemeClr val="tx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List&lt;</a:t>
                      </a:r>
                      <a:r>
                        <a:rPr lang="it-IT" sz="1400" kern="1200" dirty="0" err="1">
                          <a:solidFill>
                            <a:schemeClr val="tx1"/>
                          </a:solidFill>
                          <a:effectLst/>
                          <a:latin typeface="+mn-lt"/>
                          <a:ea typeface="+mn-ea"/>
                          <a:cs typeface="+mn-cs"/>
                        </a:rPr>
                        <a:t>WActiveAccounts</a:t>
                      </a:r>
                      <a:r>
                        <a:rPr lang="it-IT" sz="1400" kern="1200" dirty="0">
                          <a:solidFill>
                            <a:schemeClr val="tx1"/>
                          </a:solidFill>
                          <a:effectLst/>
                          <a:latin typeface="+mn-lt"/>
                          <a:ea typeface="+mn-ea"/>
                          <a:cs typeface="+mn-cs"/>
                        </a:rPr>
                        <a:t>&gt;</a:t>
                      </a:r>
                    </a:p>
                  </a:txBody>
                  <a:tcPr/>
                </a:tc>
                <a:tc>
                  <a:txBody>
                    <a:bodyPr/>
                    <a:lstStyle/>
                    <a:p>
                      <a:r>
                        <a:rPr lang="it-IT" sz="1400" dirty="0">
                          <a:solidFill>
                            <a:schemeClr val="accent1"/>
                          </a:solidFill>
                          <a:hlinkClick r:id="rId3" action="ppaction://hlinksldjump"/>
                        </a:rPr>
                        <a:t>Step 1 </a:t>
                      </a:r>
                      <a:r>
                        <a:rPr lang="it-IT" sz="1400" dirty="0" err="1">
                          <a:solidFill>
                            <a:schemeClr val="accent1"/>
                          </a:solidFill>
                          <a:hlinkClick r:id="rId3" action="ppaction://hlinksldjump"/>
                        </a:rPr>
                        <a:t>eWithdrawal</a:t>
                      </a:r>
                      <a:r>
                        <a:rPr lang="it-IT" sz="1400" dirty="0">
                          <a:solidFill>
                            <a:schemeClr val="accent1"/>
                          </a:solidFill>
                          <a:hlinkClick r:id="rId3" action="ppaction://hlinksldjump"/>
                        </a:rPr>
                        <a:t>/ </a:t>
                      </a:r>
                      <a:r>
                        <a:rPr lang="it-IT" sz="1400" dirty="0" err="1">
                          <a:solidFill>
                            <a:schemeClr val="accent1"/>
                          </a:solidFill>
                          <a:hlinkClick r:id="rId3" action="ppaction://hlinksldjump"/>
                        </a:rPr>
                        <a:t>Submit</a:t>
                      </a:r>
                      <a:r>
                        <a:rPr lang="it-IT" sz="1400" dirty="0">
                          <a:solidFill>
                            <a:schemeClr val="accent1"/>
                          </a:solidFill>
                          <a:hlinkClick r:id="rId3" action="ppaction://hlinksldjump"/>
                        </a:rPr>
                        <a:t> </a:t>
                      </a:r>
                      <a:r>
                        <a:rPr lang="it-IT" sz="1400" dirty="0" err="1">
                          <a:solidFill>
                            <a:schemeClr val="accent1"/>
                          </a:solidFill>
                          <a:hlinkClick r:id="rId3" action="ppaction://hlinksldjump"/>
                        </a:rPr>
                        <a:t>eWithdrawal</a:t>
                      </a:r>
                      <a:endParaRPr lang="it-IT" sz="1400" dirty="0">
                        <a:solidFill>
                          <a:schemeClr val="accent1"/>
                        </a:solidFill>
                      </a:endParaRPr>
                    </a:p>
                  </a:txBody>
                  <a:tcPr/>
                </a:tc>
                <a:extLst>
                  <a:ext uri="{0D108BD9-81ED-4DB2-BD59-A6C34878D82A}">
                    <a16:rowId xmlns:a16="http://schemas.microsoft.com/office/drawing/2014/main" val="1617476371"/>
                  </a:ext>
                </a:extLst>
              </a:tr>
              <a:tr h="2904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/account/</a:t>
                      </a:r>
                      <a:r>
                        <a:rPr lang="it-IT" sz="1400" kern="1200" dirty="0" err="1">
                          <a:solidFill>
                            <a:schemeClr val="tx1"/>
                          </a:solidFill>
                          <a:effectLst/>
                          <a:latin typeface="+mn-lt"/>
                          <a:ea typeface="+mn-ea"/>
                          <a:cs typeface="+mn-cs"/>
                        </a:rPr>
                        <a:t>deleted</a:t>
                      </a:r>
                      <a:r>
                        <a:rPr lang="it-IT" sz="1400" kern="1200" dirty="0">
                          <a:solidFill>
                            <a:schemeClr val="tx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List&lt;</a:t>
                      </a:r>
                      <a:r>
                        <a:rPr lang="it-IT" sz="1400" kern="1200" dirty="0" err="1">
                          <a:solidFill>
                            <a:schemeClr val="tx1"/>
                          </a:solidFill>
                          <a:effectLst/>
                          <a:latin typeface="+mn-lt"/>
                          <a:ea typeface="+mn-ea"/>
                          <a:cs typeface="+mn-cs"/>
                        </a:rPr>
                        <a:t>WithdPendingAccts</a:t>
                      </a:r>
                      <a:r>
                        <a:rPr lang="it-IT" sz="1400" kern="1200" dirty="0">
                          <a:solidFill>
                            <a:schemeClr val="tx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4" action="ppaction://hlinksldjump"/>
                        </a:rPr>
                        <a:t>eWithdrawal</a:t>
                      </a:r>
                      <a:r>
                        <a:rPr lang="it-IT" sz="1400" dirty="0">
                          <a:solidFill>
                            <a:schemeClr val="accent1"/>
                          </a:solidFill>
                          <a:hlinkClick r:id="rId4" action="ppaction://hlinksldjump"/>
                        </a:rPr>
                        <a:t>/ </a:t>
                      </a:r>
                      <a:r>
                        <a:rPr lang="it-IT" sz="1400" dirty="0" err="1">
                          <a:solidFill>
                            <a:schemeClr val="accent1"/>
                          </a:solidFill>
                          <a:hlinkClick r:id="rId4" action="ppaction://hlinksldjump"/>
                        </a:rPr>
                        <a:t>Beneficiary</a:t>
                      </a:r>
                      <a:r>
                        <a:rPr lang="it-IT" sz="1400" dirty="0">
                          <a:solidFill>
                            <a:schemeClr val="accent1"/>
                          </a:solidFill>
                          <a:hlinkClick r:id="rId4" action="ppaction://hlinksldjump"/>
                        </a:rPr>
                        <a:t> Account History</a:t>
                      </a:r>
                      <a:endParaRPr lang="it-IT" sz="1400" dirty="0">
                        <a:solidFill>
                          <a:schemeClr val="accent1"/>
                        </a:solidFill>
                      </a:endParaRPr>
                    </a:p>
                  </a:txBody>
                  <a:tcPr/>
                </a:tc>
                <a:extLst>
                  <a:ext uri="{0D108BD9-81ED-4DB2-BD59-A6C34878D82A}">
                    <a16:rowId xmlns:a16="http://schemas.microsoft.com/office/drawing/2014/main" val="2303393762"/>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/account/</a:t>
                      </a:r>
                      <a:r>
                        <a:rPr lang="it-IT" sz="1400" kern="1200" dirty="0" err="1">
                          <a:solidFill>
                            <a:schemeClr val="tx1"/>
                          </a:solidFill>
                          <a:effectLst/>
                          <a:latin typeface="+mn-lt"/>
                          <a:ea typeface="+mn-ea"/>
                          <a:cs typeface="+mn-cs"/>
                        </a:rPr>
                        <a:t>rejected</a:t>
                      </a:r>
                      <a:r>
                        <a:rPr lang="it-IT" sz="1400" kern="1200" dirty="0">
                          <a:solidFill>
                            <a:schemeClr val="tx1"/>
                          </a:solidFill>
                          <a:effectLst/>
                          <a:latin typeface="+mn-lt"/>
                          <a:ea typeface="+mn-ea"/>
                          <a:cs typeface="+mn-cs"/>
                        </a:rPr>
                        <a:t>/{id}</a:t>
                      </a:r>
                    </a:p>
                  </a:txBody>
                  <a:tcPr/>
                </a:tc>
                <a:tc>
                  <a:txBody>
                    <a:bodyPr/>
                    <a:lstStyle/>
                    <a:p>
                      <a:pPr marL="0" indent="0">
                        <a:buFontTx/>
                        <a:buNone/>
                      </a:pPr>
                      <a:endParaRPr lang="it-IT" sz="1400" kern="1200" dirty="0">
                        <a:solidFill>
                          <a:schemeClr val="tx1"/>
                        </a:solidFill>
                        <a:effectLst/>
                        <a:latin typeface="+mn-lt"/>
                        <a:ea typeface="+mn-ea"/>
                        <a:cs typeface="+mn-cs"/>
                      </a:endParaRPr>
                    </a:p>
                  </a:txBody>
                  <a:tcPr/>
                </a:tc>
                <a:tc>
                  <a:txBody>
                    <a:bodyPr/>
                    <a:lstStyle/>
                    <a:p>
                      <a:r>
                        <a:rPr lang="it-IT" sz="1400" kern="1200" dirty="0">
                          <a:solidFill>
                            <a:schemeClr val="tx1"/>
                          </a:solidFill>
                          <a:effectLst/>
                          <a:latin typeface="+mn-lt"/>
                          <a:ea typeface="+mn-ea"/>
                          <a:cs typeface="+mn-cs"/>
                        </a:rPr>
                        <a:t>List&lt;</a:t>
                      </a:r>
                      <a:r>
                        <a:rPr lang="it-IT" sz="1400" kern="1200" dirty="0" err="1">
                          <a:solidFill>
                            <a:schemeClr val="tx1"/>
                          </a:solidFill>
                          <a:effectLst/>
                          <a:latin typeface="+mn-lt"/>
                          <a:ea typeface="+mn-ea"/>
                          <a:cs typeface="+mn-cs"/>
                        </a:rPr>
                        <a:t>WithdPendingAccts</a:t>
                      </a:r>
                      <a:r>
                        <a:rPr lang="it-IT" sz="1400" kern="1200" dirty="0">
                          <a:solidFill>
                            <a:schemeClr val="tx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4" action="ppaction://hlinksldjump"/>
                        </a:rPr>
                        <a:t>eWithdrawal</a:t>
                      </a:r>
                      <a:r>
                        <a:rPr lang="it-IT" sz="1400" dirty="0">
                          <a:solidFill>
                            <a:schemeClr val="accent1"/>
                          </a:solidFill>
                          <a:hlinkClick r:id="rId4" action="ppaction://hlinksldjump"/>
                        </a:rPr>
                        <a:t>/ </a:t>
                      </a:r>
                      <a:r>
                        <a:rPr lang="it-IT" sz="1400" dirty="0" err="1">
                          <a:solidFill>
                            <a:schemeClr val="accent1"/>
                          </a:solidFill>
                          <a:hlinkClick r:id="rId4" action="ppaction://hlinksldjump"/>
                        </a:rPr>
                        <a:t>Beneficiary</a:t>
                      </a:r>
                      <a:r>
                        <a:rPr lang="it-IT" sz="1400" dirty="0">
                          <a:solidFill>
                            <a:schemeClr val="accent1"/>
                          </a:solidFill>
                          <a:hlinkClick r:id="rId4" action="ppaction://hlinksldjump"/>
                        </a:rPr>
                        <a:t> Account History</a:t>
                      </a:r>
                      <a:endParaRPr lang="it-IT" sz="1400" dirty="0">
                        <a:solidFill>
                          <a:schemeClr val="accent1"/>
                        </a:solidFill>
                      </a:endParaRPr>
                    </a:p>
                  </a:txBody>
                  <a:tcPr/>
                </a:tc>
                <a:extLst>
                  <a:ext uri="{0D108BD9-81ED-4DB2-BD59-A6C34878D82A}">
                    <a16:rowId xmlns:a16="http://schemas.microsoft.com/office/drawing/2014/main" val="1304247557"/>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/account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WithdPendingAccts</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WithdPendingAccts</a:t>
                      </a:r>
                      <a:endParaRPr lang="it-IT" sz="1400" kern="1200" dirty="0">
                        <a:solidFill>
                          <a:schemeClr val="tx1"/>
                        </a:solidFill>
                        <a:effectLst/>
                        <a:latin typeface="+mn-lt"/>
                        <a:ea typeface="+mn-ea"/>
                        <a:cs typeface="+mn-cs"/>
                      </a:endParaRPr>
                    </a:p>
                  </a:txBody>
                  <a:tcPr/>
                </a:tc>
                <a:tc>
                  <a:txBody>
                    <a:bodyPr/>
                    <a:lstStyle/>
                    <a:p>
                      <a:r>
                        <a:rPr lang="it-IT" sz="1400" dirty="0">
                          <a:solidFill>
                            <a:schemeClr val="accent1"/>
                          </a:solidFill>
                          <a:hlinkClick r:id="rId5" action="ppaction://hlinksldjump"/>
                        </a:rPr>
                        <a:t>CLICK HERE/Double click on a Ben </a:t>
                      </a:r>
                      <a:r>
                        <a:rPr lang="it-IT" sz="1400" dirty="0" err="1">
                          <a:solidFill>
                            <a:schemeClr val="accent1"/>
                          </a:solidFill>
                          <a:hlinkClick r:id="rId5" action="ppaction://hlinksldjump"/>
                        </a:rPr>
                        <a:t>Acct</a:t>
                      </a:r>
                      <a:r>
                        <a:rPr lang="it-IT" sz="1400" dirty="0">
                          <a:solidFill>
                            <a:schemeClr val="accent1"/>
                          </a:solidFill>
                          <a:hlinkClick r:id="rId5" action="ppaction://hlinksldjump"/>
                        </a:rPr>
                        <a:t> History </a:t>
                      </a:r>
                      <a:r>
                        <a:rPr lang="it-IT" sz="1400" dirty="0" err="1">
                          <a:solidFill>
                            <a:schemeClr val="accent1"/>
                          </a:solidFill>
                          <a:hlinkClick r:id="rId5" action="ppaction://hlinksldjump"/>
                        </a:rPr>
                        <a:t>row</a:t>
                      </a:r>
                      <a:endParaRPr lang="it-IT" sz="1400" dirty="0">
                        <a:solidFill>
                          <a:schemeClr val="accent1"/>
                        </a:solidFill>
                      </a:endParaRPr>
                    </a:p>
                  </a:txBody>
                  <a:tcPr/>
                </a:tc>
                <a:extLst>
                  <a:ext uri="{0D108BD9-81ED-4DB2-BD59-A6C34878D82A}">
                    <a16:rowId xmlns:a16="http://schemas.microsoft.com/office/drawing/2014/main" val="2221498213"/>
                  </a:ext>
                </a:extLst>
              </a:tr>
              <a:tr h="27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PUT /account/</a:t>
                      </a:r>
                      <a:r>
                        <a:rPr lang="it-IT" sz="1400" kern="1200" dirty="0" err="1">
                          <a:solidFill>
                            <a:schemeClr val="tx1"/>
                          </a:solidFill>
                          <a:effectLst/>
                          <a:latin typeface="+mn-lt"/>
                          <a:ea typeface="+mn-ea"/>
                          <a:cs typeface="+mn-cs"/>
                        </a:rPr>
                        <a:t>close</a:t>
                      </a:r>
                      <a:r>
                        <a:rPr lang="it-IT" sz="1400" kern="1200" dirty="0">
                          <a:solidFill>
                            <a:schemeClr val="tx1"/>
                          </a:solidFill>
                          <a:effectLst/>
                          <a:latin typeface="+mn-lt"/>
                          <a:ea typeface="+mn-ea"/>
                          <a:cs typeface="+mn-cs"/>
                        </a:rPr>
                        <a: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r>
                        <a:rPr lang="it-IT" sz="1400" dirty="0">
                          <a:solidFill>
                            <a:schemeClr val="accent1"/>
                          </a:solidFill>
                          <a:hlinkClick r:id="rId6" action="ppaction://hlinksldjump"/>
                        </a:rPr>
                        <a:t>Double click on an Active account click Delete</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1512620431"/>
                  </a:ext>
                </a:extLst>
              </a:tr>
              <a:tr h="2784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PUT /account/ {id}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r>
                        <a:rPr lang="it-IT" sz="1400" dirty="0">
                          <a:solidFill>
                            <a:schemeClr val="accent1"/>
                          </a:solidFill>
                          <a:hlinkClick r:id="rId7" action="ppaction://hlinksldjump"/>
                        </a:rPr>
                        <a:t>Double click on ACCOUNTS PEND APPROVAL </a:t>
                      </a:r>
                      <a:r>
                        <a:rPr lang="it-IT" sz="1400" dirty="0" err="1">
                          <a:solidFill>
                            <a:schemeClr val="accent1"/>
                          </a:solidFill>
                          <a:hlinkClick r:id="rId7" action="ppaction://hlinksldjump"/>
                        </a:rPr>
                        <a:t>row</a:t>
                      </a:r>
                      <a:r>
                        <a:rPr lang="it-IT" sz="1400" dirty="0">
                          <a:solidFill>
                            <a:schemeClr val="accent1"/>
                          </a:solidFill>
                          <a:hlinkClick r:id="rId7" action="ppaction://hlinksldjump"/>
                        </a:rPr>
                        <a:t>, click </a:t>
                      </a:r>
                      <a:r>
                        <a:rPr lang="it-IT" sz="1400" dirty="0" err="1">
                          <a:solidFill>
                            <a:schemeClr val="accent1"/>
                          </a:solidFill>
                          <a:hlinkClick r:id="rId7" action="ppaction://hlinksldjump"/>
                        </a:rPr>
                        <a:t>Submit</a:t>
                      </a:r>
                      <a:r>
                        <a:rPr lang="it-IT" sz="1400" dirty="0">
                          <a:solidFill>
                            <a:schemeClr val="accent1"/>
                          </a:solidFill>
                          <a:hlinkClick r:id="rId7" action="ppaction://hlinksldjump"/>
                        </a:rPr>
                        <a:t> </a:t>
                      </a:r>
                      <a:endParaRPr lang="it-IT" sz="1400" kern="1200" dirty="0">
                        <a:solidFill>
                          <a:schemeClr val="dk1"/>
                        </a:solidFill>
                        <a:effectLst/>
                        <a:latin typeface="+mn-lt"/>
                        <a:ea typeface="+mn-ea"/>
                        <a:cs typeface="+mn-cs"/>
                      </a:endParaRPr>
                    </a:p>
                  </a:txBody>
                  <a:tcPr/>
                </a:tc>
                <a:extLst>
                  <a:ext uri="{0D108BD9-81ED-4DB2-BD59-A6C34878D82A}">
                    <a16:rowId xmlns:a16="http://schemas.microsoft.com/office/drawing/2014/main" val="2650872849"/>
                  </a:ext>
                </a:extLst>
              </a:tr>
              <a:tr h="3137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DELETE /account/{id}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WithdPendingAccts</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8" action="ppaction://hlinksldjump"/>
                        </a:rPr>
                        <a:t>Double click on ACCOUNTS PEND APPROVAL </a:t>
                      </a:r>
                      <a:r>
                        <a:rPr lang="it-IT" sz="1400" dirty="0" err="1">
                          <a:solidFill>
                            <a:schemeClr val="accent1"/>
                          </a:solidFill>
                          <a:hlinkClick r:id="rId8" action="ppaction://hlinksldjump"/>
                        </a:rPr>
                        <a:t>row</a:t>
                      </a:r>
                      <a:r>
                        <a:rPr lang="it-IT" sz="1400" dirty="0">
                          <a:solidFill>
                            <a:schemeClr val="accent1"/>
                          </a:solidFill>
                          <a:hlinkClick r:id="rId8" action="ppaction://hlinksldjump"/>
                        </a:rPr>
                        <a:t>, click Delete </a:t>
                      </a:r>
                      <a:endParaRPr lang="it-IT" sz="1400" dirty="0">
                        <a:solidFill>
                          <a:schemeClr val="accent1"/>
                        </a:solidFill>
                      </a:endParaRPr>
                    </a:p>
                  </a:txBody>
                  <a:tcPr/>
                </a:tc>
                <a:extLst>
                  <a:ext uri="{0D108BD9-81ED-4DB2-BD59-A6C34878D82A}">
                    <a16:rowId xmlns:a16="http://schemas.microsoft.com/office/drawing/2014/main" val="773673215"/>
                  </a:ext>
                </a:extLst>
              </a:tr>
            </a:tbl>
          </a:graphicData>
        </a:graphic>
      </p:graphicFrame>
      <p:sp>
        <p:nvSpPr>
          <p:cNvPr id="12" name="Rettangolo 11">
            <a:extLst>
              <a:ext uri="{FF2B5EF4-FFF2-40B4-BE49-F238E27FC236}">
                <a16:creationId xmlns:a16="http://schemas.microsoft.com/office/drawing/2014/main" id="{250E80BC-A030-4B6A-9207-F1BB12EBD85F}"/>
              </a:ext>
            </a:extLst>
          </p:cNvPr>
          <p:cNvSpPr/>
          <p:nvPr/>
        </p:nvSpPr>
        <p:spPr>
          <a:xfrm>
            <a:off x="176669" y="3781420"/>
            <a:ext cx="4254655" cy="375552"/>
          </a:xfrm>
          <a:prstGeom prst="rect">
            <a:avLst/>
          </a:prstGeom>
        </p:spPr>
        <p:txBody>
          <a:bodyPr wrap="squar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withdrawal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3" name="Tabella 10">
            <a:extLst>
              <a:ext uri="{FF2B5EF4-FFF2-40B4-BE49-F238E27FC236}">
                <a16:creationId xmlns:a16="http://schemas.microsoft.com/office/drawing/2014/main" id="{1DA520C9-91C8-485D-9979-B4402ED4B32B}"/>
              </a:ext>
            </a:extLst>
          </p:cNvPr>
          <p:cNvGraphicFramePr>
            <a:graphicFrameLocks noGrp="1"/>
          </p:cNvGraphicFramePr>
          <p:nvPr>
            <p:extLst>
              <p:ext uri="{D42A27DB-BD31-4B8C-83A1-F6EECF244321}">
                <p14:modId xmlns:p14="http://schemas.microsoft.com/office/powerpoint/2010/main" val="702331201"/>
              </p:ext>
            </p:extLst>
          </p:nvPr>
        </p:nvGraphicFramePr>
        <p:xfrm>
          <a:off x="247789" y="4295187"/>
          <a:ext cx="11470574" cy="2217373"/>
        </p:xfrm>
        <a:graphic>
          <a:graphicData uri="http://schemas.openxmlformats.org/drawingml/2006/table">
            <a:tbl>
              <a:tblPr firstRow="1" bandRow="1">
                <a:tableStyleId>{5C22544A-7EE6-4342-B048-85BDC9FD1C3A}</a:tableStyleId>
              </a:tblPr>
              <a:tblGrid>
                <a:gridCol w="3188677">
                  <a:extLst>
                    <a:ext uri="{9D8B030D-6E8A-4147-A177-3AD203B41FA5}">
                      <a16:colId xmlns:a16="http://schemas.microsoft.com/office/drawing/2014/main" val="4192487856"/>
                    </a:ext>
                  </a:extLst>
                </a:gridCol>
                <a:gridCol w="2754923">
                  <a:extLst>
                    <a:ext uri="{9D8B030D-6E8A-4147-A177-3AD203B41FA5}">
                      <a16:colId xmlns:a16="http://schemas.microsoft.com/office/drawing/2014/main" val="148176980"/>
                    </a:ext>
                  </a:extLst>
                </a:gridCol>
                <a:gridCol w="1981200">
                  <a:extLst>
                    <a:ext uri="{9D8B030D-6E8A-4147-A177-3AD203B41FA5}">
                      <a16:colId xmlns:a16="http://schemas.microsoft.com/office/drawing/2014/main" val="3071713185"/>
                    </a:ext>
                  </a:extLst>
                </a:gridCol>
                <a:gridCol w="3545774">
                  <a:extLst>
                    <a:ext uri="{9D8B030D-6E8A-4147-A177-3AD203B41FA5}">
                      <a16:colId xmlns:a16="http://schemas.microsoft.com/office/drawing/2014/main" val="4008807556"/>
                    </a:ext>
                  </a:extLst>
                </a:gridCol>
              </a:tblGrid>
              <a:tr h="349203">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513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a:t>
                      </a:r>
                      <a:r>
                        <a:rPr lang="it-IT" sz="1400" kern="1200" dirty="0" err="1">
                          <a:solidFill>
                            <a:schemeClr val="tx1"/>
                          </a:solidFill>
                          <a:effectLst/>
                          <a:latin typeface="+mn-lt"/>
                          <a:ea typeface="+mn-ea"/>
                          <a:cs typeface="+mn-cs"/>
                        </a:rPr>
                        <a:t>withdrawal</a:t>
                      </a:r>
                      <a:r>
                        <a:rPr lang="it-IT" sz="1400" kern="1200" dirty="0">
                          <a:solidFill>
                            <a:schemeClr val="tx1"/>
                          </a:solidFill>
                          <a:effectLst/>
                          <a:latin typeface="+mn-lt"/>
                          <a:ea typeface="+mn-ea"/>
                          <a:cs typeface="+mn-cs"/>
                        </a:rPr>
                        <a:t>/</a:t>
                      </a:r>
                      <a:r>
                        <a:rPr lang="it-IT" sz="1400" kern="1200" dirty="0" err="1">
                          <a:solidFill>
                            <a:schemeClr val="tx1"/>
                          </a:solidFill>
                          <a:effectLst/>
                          <a:latin typeface="+mn-lt"/>
                          <a:ea typeface="+mn-ea"/>
                          <a:cs typeface="+mn-cs"/>
                        </a:rPr>
                        <a:t>checkFundMovement</a:t>
                      </a:r>
                      <a:endParaRPr lang="it-IT" sz="1400" kern="1200" dirty="0">
                        <a:solidFill>
                          <a:schemeClr val="tx1"/>
                        </a:solidFill>
                        <a:effectLst/>
                        <a:latin typeface="+mn-lt"/>
                        <a:ea typeface="+mn-ea"/>
                        <a:cs typeface="+mn-cs"/>
                      </a:endParaRPr>
                    </a:p>
                  </a:txBody>
                  <a:tcPr/>
                </a:tc>
                <a:tc>
                  <a:txBody>
                    <a:bodyPr/>
                    <a:lstStyle/>
                    <a:p>
                      <a:pPr marL="0" indent="0">
                        <a:buFontTx/>
                        <a:buNone/>
                      </a:pPr>
                      <a:r>
                        <a:rPr lang="it-IT" sz="1400" kern="1200" dirty="0" err="1">
                          <a:solidFill>
                            <a:schemeClr val="tx1"/>
                          </a:solidFill>
                          <a:effectLst/>
                          <a:latin typeface="+mn-lt"/>
                          <a:ea typeface="+mn-ea"/>
                          <a:cs typeface="+mn-cs"/>
                        </a:rPr>
                        <a:t>FundMonementSearchDto</a:t>
                      </a:r>
                      <a:endParaRPr lang="it-IT" sz="1400" kern="1200" dirty="0">
                        <a:solidFill>
                          <a:schemeClr val="tx1"/>
                        </a:solidFill>
                        <a:effectLst/>
                        <a:latin typeface="+mn-lt"/>
                        <a:ea typeface="+mn-ea"/>
                        <a:cs typeface="+mn-cs"/>
                      </a:endParaRPr>
                    </a:p>
                  </a:txBody>
                  <a:tcPr/>
                </a:tc>
                <a:tc>
                  <a:txBody>
                    <a:bodyPr/>
                    <a:lstStyle/>
                    <a:p>
                      <a:r>
                        <a:rPr lang="it-IT" sz="1400" kern="1200" dirty="0" err="1">
                          <a:solidFill>
                            <a:schemeClr val="tx1"/>
                          </a:solidFill>
                          <a:effectLst/>
                          <a:latin typeface="+mn-lt"/>
                          <a:ea typeface="+mn-ea"/>
                          <a:cs typeface="+mn-cs"/>
                        </a:rPr>
                        <a:t>FundMonementDto</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9" action="ppaction://hlinksldjump"/>
                        </a:rPr>
                        <a:t>Step 2 </a:t>
                      </a:r>
                      <a:r>
                        <a:rPr lang="it-IT" sz="1400" dirty="0" err="1">
                          <a:solidFill>
                            <a:schemeClr val="accent1"/>
                          </a:solidFill>
                          <a:hlinkClick r:id="rId9" action="ppaction://hlinksldjump"/>
                        </a:rPr>
                        <a:t>eWithdrawal</a:t>
                      </a:r>
                      <a:r>
                        <a:rPr lang="it-IT" sz="1400" dirty="0">
                          <a:solidFill>
                            <a:schemeClr val="accent1"/>
                          </a:solidFill>
                          <a:hlinkClick r:id="rId9" action="ppaction://hlinksldjump"/>
                        </a:rPr>
                        <a:t>/ </a:t>
                      </a:r>
                      <a:r>
                        <a:rPr lang="it-IT" sz="1400" dirty="0" err="1">
                          <a:solidFill>
                            <a:schemeClr val="accent1"/>
                          </a:solidFill>
                          <a:hlinkClick r:id="rId9" action="ppaction://hlinksldjump"/>
                        </a:rPr>
                        <a:t>Submit</a:t>
                      </a:r>
                      <a:r>
                        <a:rPr lang="it-IT" sz="1400" dirty="0">
                          <a:solidFill>
                            <a:schemeClr val="accent1"/>
                          </a:solidFill>
                          <a:hlinkClick r:id="rId9" action="ppaction://hlinksldjump"/>
                        </a:rPr>
                        <a:t> </a:t>
                      </a:r>
                      <a:r>
                        <a:rPr lang="it-IT" sz="1400" dirty="0" err="1">
                          <a:solidFill>
                            <a:schemeClr val="accent1"/>
                          </a:solidFill>
                          <a:hlinkClick r:id="rId9" action="ppaction://hlinksldjump"/>
                        </a:rPr>
                        <a:t>eWithdrawal</a:t>
                      </a:r>
                      <a:r>
                        <a:rPr lang="it-IT" sz="1400" dirty="0">
                          <a:solidFill>
                            <a:schemeClr val="accent1"/>
                          </a:solidFill>
                          <a:hlinkClick r:id="rId9" action="ppaction://hlinksldjump"/>
                        </a:rPr>
                        <a:t> – Next</a:t>
                      </a:r>
                      <a:endParaRPr lang="it-IT" sz="1400" dirty="0">
                        <a:solidFill>
                          <a:schemeClr val="accent1"/>
                        </a:solidFill>
                      </a:endParaRPr>
                    </a:p>
                  </a:txBody>
                  <a:tcPr/>
                </a:tc>
                <a:extLst>
                  <a:ext uri="{0D108BD9-81ED-4DB2-BD59-A6C34878D82A}">
                    <a16:rowId xmlns:a16="http://schemas.microsoft.com/office/drawing/2014/main" val="1617476371"/>
                  </a:ext>
                </a:extLst>
              </a:tr>
              <a:tr h="513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a:t>
                      </a:r>
                      <a:r>
                        <a:rPr lang="it-IT" sz="1400" kern="1200" dirty="0" err="1">
                          <a:solidFill>
                            <a:schemeClr val="tx1"/>
                          </a:solidFill>
                          <a:effectLst/>
                          <a:latin typeface="+mn-lt"/>
                          <a:ea typeface="+mn-ea"/>
                          <a:cs typeface="+mn-cs"/>
                        </a:rPr>
                        <a:t>withdrawal</a:t>
                      </a:r>
                      <a:r>
                        <a:rPr lang="it-IT" sz="1400" kern="1200" dirty="0">
                          <a:solidFill>
                            <a:schemeClr val="tx1"/>
                          </a:solidFill>
                          <a:effectLst/>
                          <a:latin typeface="+mn-lt"/>
                          <a:ea typeface="+mn-ea"/>
                          <a:cs typeface="+mn-cs"/>
                        </a:rPr>
                        <a:t>/check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withdrawDto</a:t>
                      </a:r>
                      <a:endParaRPr lang="it-IT" sz="1400" kern="1200" dirty="0">
                        <a:solidFill>
                          <a:schemeClr val="tx1"/>
                        </a:solidFill>
                        <a:effectLst/>
                        <a:latin typeface="+mn-lt"/>
                        <a:ea typeface="+mn-ea"/>
                        <a:cs typeface="+mn-cs"/>
                      </a:endParaRPr>
                    </a:p>
                  </a:txBody>
                  <a:tcPr/>
                </a:tc>
                <a:tc>
                  <a:txBody>
                    <a:bodyPr/>
                    <a:lstStyle/>
                    <a:p>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10" action="ppaction://hlinksldjump"/>
                        </a:rPr>
                        <a:t>Step 3 </a:t>
                      </a:r>
                      <a:r>
                        <a:rPr lang="it-IT" sz="1400" dirty="0" err="1">
                          <a:solidFill>
                            <a:schemeClr val="accent1"/>
                          </a:solidFill>
                          <a:hlinkClick r:id="rId10" action="ppaction://hlinksldjump"/>
                        </a:rPr>
                        <a:t>eWithdrawal</a:t>
                      </a:r>
                      <a:r>
                        <a:rPr lang="it-IT" sz="1400" dirty="0">
                          <a:solidFill>
                            <a:schemeClr val="accent1"/>
                          </a:solidFill>
                          <a:hlinkClick r:id="rId10" action="ppaction://hlinksldjump"/>
                        </a:rPr>
                        <a:t>/ </a:t>
                      </a:r>
                      <a:r>
                        <a:rPr lang="it-IT" sz="1400" dirty="0" err="1">
                          <a:solidFill>
                            <a:schemeClr val="accent1"/>
                          </a:solidFill>
                          <a:hlinkClick r:id="rId10" action="ppaction://hlinksldjump"/>
                        </a:rPr>
                        <a:t>Submit</a:t>
                      </a:r>
                      <a:r>
                        <a:rPr lang="it-IT" sz="1400" dirty="0">
                          <a:solidFill>
                            <a:schemeClr val="accent1"/>
                          </a:solidFill>
                          <a:hlinkClick r:id="rId10" action="ppaction://hlinksldjump"/>
                        </a:rPr>
                        <a:t> </a:t>
                      </a:r>
                      <a:r>
                        <a:rPr lang="it-IT" sz="1400" dirty="0" err="1">
                          <a:solidFill>
                            <a:schemeClr val="accent1"/>
                          </a:solidFill>
                          <a:hlinkClick r:id="rId10" action="ppaction://hlinksldjump"/>
                        </a:rPr>
                        <a:t>eWithdrawal</a:t>
                      </a:r>
                      <a:r>
                        <a:rPr lang="it-IT" sz="1400" dirty="0">
                          <a:solidFill>
                            <a:schemeClr val="accent1"/>
                          </a:solidFill>
                          <a:hlinkClick r:id="rId10" action="ppaction://hlinksldjump"/>
                        </a:rPr>
                        <a:t> – Transfer Check</a:t>
                      </a:r>
                      <a:endParaRPr lang="it-IT" sz="1400" dirty="0">
                        <a:solidFill>
                          <a:schemeClr val="accent1"/>
                        </a:solidFill>
                      </a:endParaRPr>
                    </a:p>
                  </a:txBody>
                  <a:tcPr/>
                </a:tc>
                <a:extLst>
                  <a:ext uri="{0D108BD9-81ED-4DB2-BD59-A6C34878D82A}">
                    <a16:rowId xmlns:a16="http://schemas.microsoft.com/office/drawing/2014/main" val="731355519"/>
                  </a:ext>
                </a:extLst>
              </a:tr>
              <a:tr h="513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a:t>
                      </a:r>
                      <a:r>
                        <a:rPr lang="it-IT" sz="1400" kern="1200" dirty="0" err="1">
                          <a:solidFill>
                            <a:schemeClr val="tx1"/>
                          </a:solidFill>
                          <a:effectLst/>
                          <a:latin typeface="+mn-lt"/>
                          <a:ea typeface="+mn-ea"/>
                          <a:cs typeface="+mn-cs"/>
                        </a:rPr>
                        <a:t>withdrawal</a:t>
                      </a:r>
                      <a:r>
                        <a:rPr lang="it-IT" sz="1400" kern="1200" dirty="0">
                          <a:solidFill>
                            <a:schemeClr val="tx1"/>
                          </a:solidFill>
                          <a:effectLst/>
                          <a:latin typeface="+mn-lt"/>
                          <a:ea typeface="+mn-ea"/>
                          <a:cs typeface="+mn-cs"/>
                        </a:rPr>
                        <a:t>/</a:t>
                      </a:r>
                      <a:r>
                        <a:rPr lang="it-IT" sz="1400" kern="1200" dirty="0" err="1">
                          <a:solidFill>
                            <a:schemeClr val="tx1"/>
                          </a:solidFill>
                          <a:effectLst/>
                          <a:latin typeface="+mn-lt"/>
                          <a:ea typeface="+mn-ea"/>
                          <a:cs typeface="+mn-cs"/>
                        </a:rPr>
                        <a:t>withdraw</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HttpServletRequest</a:t>
                      </a:r>
                      <a:r>
                        <a:rPr lang="it-IT" sz="1400" kern="1200" dirty="0">
                          <a:solidFill>
                            <a:schemeClr val="tx1"/>
                          </a:solidFill>
                          <a:effectLst/>
                          <a:latin typeface="+mn-lt"/>
                          <a:ea typeface="+mn-ea"/>
                          <a:cs typeface="+mn-cs"/>
                        </a:rPr>
                        <a:t>, </a:t>
                      </a:r>
                      <a:r>
                        <a:rPr lang="it-IT" sz="1400" kern="1200" dirty="0" err="1">
                          <a:solidFill>
                            <a:schemeClr val="tx1"/>
                          </a:solidFill>
                          <a:effectLst/>
                          <a:latin typeface="+mn-lt"/>
                          <a:ea typeface="+mn-ea"/>
                          <a:cs typeface="+mn-cs"/>
                        </a:rPr>
                        <a:t>WithdrawDto</a:t>
                      </a:r>
                      <a:endParaRPr lang="it-IT" sz="1400" kern="1200" dirty="0">
                        <a:solidFill>
                          <a:schemeClr val="tx1"/>
                        </a:solidFill>
                        <a:effectLst/>
                        <a:latin typeface="+mn-lt"/>
                        <a:ea typeface="+mn-ea"/>
                        <a:cs typeface="+mn-cs"/>
                      </a:endParaRPr>
                    </a:p>
                  </a:txBody>
                  <a:tcPr/>
                </a:tc>
                <a:tc>
                  <a:txBody>
                    <a:bodyPr/>
                    <a:lstStyle/>
                    <a:p>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r>
                        <a:rPr lang="it-IT" sz="1400" dirty="0">
                          <a:solidFill>
                            <a:schemeClr val="accent1"/>
                          </a:solidFill>
                          <a:hlinkClick r:id="rId11" action="ppaction://hlinksldjump"/>
                        </a:rPr>
                        <a:t>Step 4 </a:t>
                      </a:r>
                      <a:r>
                        <a:rPr lang="it-IT" sz="1400" dirty="0" err="1">
                          <a:solidFill>
                            <a:schemeClr val="accent1"/>
                          </a:solidFill>
                          <a:hlinkClick r:id="rId11" action="ppaction://hlinksldjump"/>
                        </a:rPr>
                        <a:t>eWithdrawal</a:t>
                      </a:r>
                      <a:r>
                        <a:rPr lang="it-IT" sz="1400" dirty="0">
                          <a:solidFill>
                            <a:schemeClr val="accent1"/>
                          </a:solidFill>
                          <a:hlinkClick r:id="rId11" action="ppaction://hlinksldjump"/>
                        </a:rPr>
                        <a:t>/ </a:t>
                      </a:r>
                      <a:r>
                        <a:rPr lang="it-IT" sz="1400" dirty="0" err="1">
                          <a:solidFill>
                            <a:schemeClr val="accent1"/>
                          </a:solidFill>
                          <a:hlinkClick r:id="rId11" action="ppaction://hlinksldjump"/>
                        </a:rPr>
                        <a:t>Submit</a:t>
                      </a:r>
                      <a:r>
                        <a:rPr lang="it-IT" sz="1400" dirty="0">
                          <a:solidFill>
                            <a:schemeClr val="accent1"/>
                          </a:solidFill>
                          <a:hlinkClick r:id="rId11" action="ppaction://hlinksldjump"/>
                        </a:rPr>
                        <a:t> </a:t>
                      </a:r>
                      <a:r>
                        <a:rPr lang="it-IT" sz="1400" dirty="0" err="1">
                          <a:solidFill>
                            <a:schemeClr val="accent1"/>
                          </a:solidFill>
                          <a:hlinkClick r:id="rId11" action="ppaction://hlinksldjump"/>
                        </a:rPr>
                        <a:t>eWithdrawal</a:t>
                      </a:r>
                      <a:r>
                        <a:rPr lang="it-IT" sz="1400" dirty="0">
                          <a:solidFill>
                            <a:schemeClr val="accent1"/>
                          </a:solidFill>
                          <a:hlinkClick r:id="rId11" action="ppaction://hlinksldjump"/>
                        </a:rPr>
                        <a:t> – (Transfer) OK</a:t>
                      </a:r>
                      <a:endParaRPr lang="it-IT" sz="1400" dirty="0">
                        <a:solidFill>
                          <a:schemeClr val="accent1"/>
                        </a:solidFill>
                      </a:endParaRPr>
                    </a:p>
                  </a:txBody>
                  <a:tcPr/>
                </a:tc>
                <a:extLst>
                  <a:ext uri="{0D108BD9-81ED-4DB2-BD59-A6C34878D82A}">
                    <a16:rowId xmlns:a16="http://schemas.microsoft.com/office/drawing/2014/main" val="2303393762"/>
                  </a:ext>
                </a:extLst>
              </a:tr>
              <a:tr h="313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t>
                      </a:r>
                      <a:r>
                        <a:rPr lang="it-IT" sz="1400" kern="1200" dirty="0" err="1">
                          <a:solidFill>
                            <a:schemeClr val="tx1"/>
                          </a:solidFill>
                          <a:effectLst/>
                          <a:latin typeface="+mn-lt"/>
                          <a:ea typeface="+mn-ea"/>
                          <a:cs typeface="+mn-cs"/>
                        </a:rPr>
                        <a:t>withdrawal</a:t>
                      </a:r>
                      <a:r>
                        <a:rPr lang="it-IT" sz="1400" kern="1200" dirty="0">
                          <a:solidFill>
                            <a:schemeClr val="tx1"/>
                          </a:solidFill>
                          <a:effectLst/>
                          <a:latin typeface="+mn-lt"/>
                          <a:ea typeface="+mn-ea"/>
                          <a:cs typeface="+mn-cs"/>
                        </a:rPr>
                        <a:t>/history/{id}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kern="1200" dirty="0">
                        <a:solidFill>
                          <a:schemeClr val="tx1"/>
                        </a:solidFill>
                        <a:effectLst/>
                        <a:latin typeface="+mn-lt"/>
                        <a:ea typeface="+mn-ea"/>
                        <a:cs typeface="+mn-cs"/>
                      </a:endParaRPr>
                    </a:p>
                  </a:txBody>
                  <a:tcPr/>
                </a:tc>
                <a:tc>
                  <a:txBody>
                    <a:bodyPr/>
                    <a:lstStyle/>
                    <a:p>
                      <a:r>
                        <a:rPr lang="it-IT" sz="1400" kern="1200" dirty="0">
                          <a:solidFill>
                            <a:schemeClr val="tx1"/>
                          </a:solidFill>
                          <a:effectLst/>
                          <a:latin typeface="+mn-lt"/>
                          <a:ea typeface="+mn-ea"/>
                          <a:cs typeface="+mn-cs"/>
                        </a:rPr>
                        <a:t>List&lt;</a:t>
                      </a:r>
                      <a:r>
                        <a:rPr lang="it-IT" sz="1400" kern="1200" dirty="0" err="1">
                          <a:solidFill>
                            <a:schemeClr val="tx1"/>
                          </a:solidFill>
                          <a:effectLst/>
                          <a:latin typeface="+mn-lt"/>
                          <a:ea typeface="+mn-ea"/>
                          <a:cs typeface="+mn-cs"/>
                        </a:rPr>
                        <a:t>WSwdlTrnsAccts</a:t>
                      </a:r>
                      <a:r>
                        <a:rPr lang="it-IT" sz="1400" kern="1200" dirty="0">
                          <a:solidFill>
                            <a:schemeClr val="tx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12" action="ppaction://hlinksldjump"/>
                        </a:rPr>
                        <a:t>eWithdrawal</a:t>
                      </a:r>
                      <a:r>
                        <a:rPr lang="it-IT" sz="1400" dirty="0">
                          <a:solidFill>
                            <a:schemeClr val="accent1"/>
                          </a:solidFill>
                          <a:hlinkClick r:id="rId12" action="ppaction://hlinksldjump"/>
                        </a:rPr>
                        <a:t> / </a:t>
                      </a:r>
                      <a:r>
                        <a:rPr lang="it-IT" sz="1400" dirty="0" err="1">
                          <a:solidFill>
                            <a:schemeClr val="accent1"/>
                          </a:solidFill>
                          <a:hlinkClick r:id="rId12" action="ppaction://hlinksldjump"/>
                        </a:rPr>
                        <a:t>eWithdrawal</a:t>
                      </a:r>
                      <a:r>
                        <a:rPr lang="it-IT" sz="1400" dirty="0">
                          <a:solidFill>
                            <a:schemeClr val="accent1"/>
                          </a:solidFill>
                          <a:hlinkClick r:id="rId12" action="ppaction://hlinksldjump"/>
                        </a:rPr>
                        <a:t> History</a:t>
                      </a:r>
                      <a:endParaRPr lang="it-IT" sz="1400" dirty="0">
                        <a:solidFill>
                          <a:schemeClr val="accent1"/>
                        </a:solidFill>
                      </a:endParaRPr>
                    </a:p>
                  </a:txBody>
                  <a:tcPr/>
                </a:tc>
                <a:extLst>
                  <a:ext uri="{0D108BD9-81ED-4DB2-BD59-A6C34878D82A}">
                    <a16:rowId xmlns:a16="http://schemas.microsoft.com/office/drawing/2014/main" val="1457548177"/>
                  </a:ext>
                </a:extLst>
              </a:tr>
            </a:tbl>
          </a:graphicData>
        </a:graphic>
      </p:graphicFrame>
      <p:sp>
        <p:nvSpPr>
          <p:cNvPr id="2" name="Segnaposto numero diapositiva 1">
            <a:extLst>
              <a:ext uri="{FF2B5EF4-FFF2-40B4-BE49-F238E27FC236}">
                <a16:creationId xmlns:a16="http://schemas.microsoft.com/office/drawing/2014/main" id="{8C2CE031-9BCF-4364-8DE9-29DA0A961380}"/>
              </a:ext>
            </a:extLst>
          </p:cNvPr>
          <p:cNvSpPr>
            <a:spLocks noGrp="1"/>
          </p:cNvSpPr>
          <p:nvPr>
            <p:ph type="sldNum" sz="quarter" idx="12"/>
          </p:nvPr>
        </p:nvSpPr>
        <p:spPr/>
        <p:txBody>
          <a:bodyPr/>
          <a:lstStyle/>
          <a:p>
            <a:fld id="{B471838B-02BF-48BB-AF36-A942095BF0A8}" type="slidenum">
              <a:rPr lang="it-IT" smtClean="0"/>
              <a:t>35</a:t>
            </a:fld>
            <a:endParaRPr lang="it-IT"/>
          </a:p>
        </p:txBody>
      </p:sp>
    </p:spTree>
    <p:extLst>
      <p:ext uri="{BB962C8B-B14F-4D97-AF65-F5344CB8AC3E}">
        <p14:creationId xmlns:p14="http://schemas.microsoft.com/office/powerpoint/2010/main" val="32613054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5E7BA6C-D2BA-4543-BF38-0CF2FD75E5E7}"/>
              </a:ext>
            </a:extLst>
          </p:cNvPr>
          <p:cNvPicPr>
            <a:picLocks noChangeAspect="1"/>
          </p:cNvPicPr>
          <p:nvPr/>
        </p:nvPicPr>
        <p:blipFill>
          <a:blip r:embed="rId2"/>
          <a:stretch>
            <a:fillRect/>
          </a:stretch>
        </p:blipFill>
        <p:spPr>
          <a:xfrm>
            <a:off x="7080498" y="72756"/>
            <a:ext cx="5111502" cy="3863041"/>
          </a:xfrm>
          <a:prstGeom prst="rect">
            <a:avLst/>
          </a:prstGeom>
        </p:spPr>
      </p:pic>
      <p:sp>
        <p:nvSpPr>
          <p:cNvPr id="3" name="CasellaDiTesto 2">
            <a:extLst>
              <a:ext uri="{FF2B5EF4-FFF2-40B4-BE49-F238E27FC236}">
                <a16:creationId xmlns:a16="http://schemas.microsoft.com/office/drawing/2014/main" id="{B5BA0B1F-3844-4F7D-99E9-001A61D8D3AA}"/>
              </a:ext>
            </a:extLst>
          </p:cNvPr>
          <p:cNvSpPr txBox="1"/>
          <p:nvPr/>
        </p:nvSpPr>
        <p:spPr>
          <a:xfrm>
            <a:off x="0" y="0"/>
            <a:ext cx="10090212"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a:t>
            </a:r>
          </a:p>
          <a:p>
            <a:r>
              <a:rPr lang="it-IT" b="1" dirty="0"/>
              <a:t>GET </a:t>
            </a:r>
            <a:r>
              <a:rPr lang="it-IT" b="1" dirty="0">
                <a:solidFill>
                  <a:srgbClr val="505050"/>
                </a:solidFill>
                <a:latin typeface="OpenSans"/>
              </a:rPr>
              <a:t>/account/0111690</a:t>
            </a:r>
          </a:p>
        </p:txBody>
      </p:sp>
      <p:sp>
        <p:nvSpPr>
          <p:cNvPr id="5" name="Segnaposto numero diapositiva 4">
            <a:extLst>
              <a:ext uri="{FF2B5EF4-FFF2-40B4-BE49-F238E27FC236}">
                <a16:creationId xmlns:a16="http://schemas.microsoft.com/office/drawing/2014/main" id="{C531A8F4-7CB4-4D2A-85B1-504F1E9548F9}"/>
              </a:ext>
            </a:extLst>
          </p:cNvPr>
          <p:cNvSpPr>
            <a:spLocks noGrp="1"/>
          </p:cNvSpPr>
          <p:nvPr>
            <p:ph type="sldNum" sz="quarter" idx="12"/>
          </p:nvPr>
        </p:nvSpPr>
        <p:spPr/>
        <p:txBody>
          <a:bodyPr/>
          <a:lstStyle/>
          <a:p>
            <a:fld id="{B471838B-02BF-48BB-AF36-A942095BF0A8}" type="slidenum">
              <a:rPr lang="it-IT" smtClean="0"/>
              <a:t>36</a:t>
            </a:fld>
            <a:endParaRPr lang="it-IT"/>
          </a:p>
        </p:txBody>
      </p:sp>
      <p:pic>
        <p:nvPicPr>
          <p:cNvPr id="11" name="Immagine 10">
            <a:extLst>
              <a:ext uri="{FF2B5EF4-FFF2-40B4-BE49-F238E27FC236}">
                <a16:creationId xmlns:a16="http://schemas.microsoft.com/office/drawing/2014/main" id="{2DA98E42-45D3-4C62-B599-61D53AD12655}"/>
              </a:ext>
            </a:extLst>
          </p:cNvPr>
          <p:cNvPicPr>
            <a:picLocks noChangeAspect="1"/>
          </p:cNvPicPr>
          <p:nvPr/>
        </p:nvPicPr>
        <p:blipFill>
          <a:blip r:embed="rId3"/>
          <a:stretch>
            <a:fillRect/>
          </a:stretch>
        </p:blipFill>
        <p:spPr>
          <a:xfrm>
            <a:off x="3460072" y="72756"/>
            <a:ext cx="3170067" cy="3365325"/>
          </a:xfrm>
          <a:prstGeom prst="rect">
            <a:avLst/>
          </a:prstGeom>
        </p:spPr>
      </p:pic>
      <p:pic>
        <p:nvPicPr>
          <p:cNvPr id="12" name="Immagine 11">
            <a:extLst>
              <a:ext uri="{FF2B5EF4-FFF2-40B4-BE49-F238E27FC236}">
                <a16:creationId xmlns:a16="http://schemas.microsoft.com/office/drawing/2014/main" id="{53FF6894-2C31-4823-83A6-00A24CCD6721}"/>
              </a:ext>
            </a:extLst>
          </p:cNvPr>
          <p:cNvPicPr>
            <a:picLocks noChangeAspect="1"/>
          </p:cNvPicPr>
          <p:nvPr/>
        </p:nvPicPr>
        <p:blipFill>
          <a:blip r:embed="rId4"/>
          <a:stretch>
            <a:fillRect/>
          </a:stretch>
        </p:blipFill>
        <p:spPr>
          <a:xfrm>
            <a:off x="3581401" y="3502347"/>
            <a:ext cx="3545987" cy="3282897"/>
          </a:xfrm>
          <a:prstGeom prst="rect">
            <a:avLst/>
          </a:prstGeom>
        </p:spPr>
      </p:pic>
    </p:spTree>
    <p:extLst>
      <p:ext uri="{BB962C8B-B14F-4D97-AF65-F5344CB8AC3E}">
        <p14:creationId xmlns:p14="http://schemas.microsoft.com/office/powerpoint/2010/main" val="2929886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5E7BA6C-D2BA-4543-BF38-0CF2FD75E5E7}"/>
              </a:ext>
            </a:extLst>
          </p:cNvPr>
          <p:cNvPicPr>
            <a:picLocks noChangeAspect="1"/>
          </p:cNvPicPr>
          <p:nvPr/>
        </p:nvPicPr>
        <p:blipFill>
          <a:blip r:embed="rId2"/>
          <a:stretch>
            <a:fillRect/>
          </a:stretch>
        </p:blipFill>
        <p:spPr>
          <a:xfrm>
            <a:off x="3158738" y="0"/>
            <a:ext cx="6276975" cy="4743852"/>
          </a:xfrm>
          <a:prstGeom prst="rect">
            <a:avLst/>
          </a:prstGeom>
        </p:spPr>
      </p:pic>
      <p:sp>
        <p:nvSpPr>
          <p:cNvPr id="3" name="CasellaDiTesto 2">
            <a:extLst>
              <a:ext uri="{FF2B5EF4-FFF2-40B4-BE49-F238E27FC236}">
                <a16:creationId xmlns:a16="http://schemas.microsoft.com/office/drawing/2014/main" id="{B5BA0B1F-3844-4F7D-99E9-001A61D8D3AA}"/>
              </a:ext>
            </a:extLst>
          </p:cNvPr>
          <p:cNvSpPr txBox="1"/>
          <p:nvPr/>
        </p:nvSpPr>
        <p:spPr>
          <a:xfrm>
            <a:off x="30333" y="-1974"/>
            <a:ext cx="10090212"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a:t>
            </a:r>
            <a:r>
              <a:rPr lang="it-IT" dirty="0" err="1">
                <a:solidFill>
                  <a:schemeClr val="accent1"/>
                </a:solidFill>
              </a:rPr>
              <a:t>using</a:t>
            </a:r>
            <a:r>
              <a:rPr lang="it-IT" dirty="0">
                <a:solidFill>
                  <a:schemeClr val="accent1"/>
                </a:solidFill>
              </a:rPr>
              <a:t> calls</a:t>
            </a:r>
          </a:p>
          <a:p>
            <a:r>
              <a:rPr lang="it-IT" b="1" dirty="0"/>
              <a:t>GET </a:t>
            </a:r>
            <a:r>
              <a:rPr lang="it-IT" b="1" dirty="0">
                <a:solidFill>
                  <a:srgbClr val="505050"/>
                </a:solidFill>
                <a:latin typeface="OpenSans"/>
              </a:rPr>
              <a:t>/account/</a:t>
            </a:r>
            <a:r>
              <a:rPr lang="it-IT" b="1" dirty="0" err="1">
                <a:solidFill>
                  <a:srgbClr val="505050"/>
                </a:solidFill>
                <a:latin typeface="OpenSans"/>
              </a:rPr>
              <a:t>active</a:t>
            </a:r>
            <a:r>
              <a:rPr lang="it-IT" b="1" dirty="0">
                <a:solidFill>
                  <a:srgbClr val="505050"/>
                </a:solidFill>
                <a:latin typeface="OpenSans"/>
              </a:rPr>
              <a:t>/0111690</a:t>
            </a:r>
          </a:p>
        </p:txBody>
      </p:sp>
      <p:pic>
        <p:nvPicPr>
          <p:cNvPr id="4" name="Immagine 3">
            <a:extLst>
              <a:ext uri="{FF2B5EF4-FFF2-40B4-BE49-F238E27FC236}">
                <a16:creationId xmlns:a16="http://schemas.microsoft.com/office/drawing/2014/main" id="{BD2CB254-45A4-4BA9-8689-EE0FCDA1B455}"/>
              </a:ext>
            </a:extLst>
          </p:cNvPr>
          <p:cNvPicPr>
            <a:picLocks noChangeAspect="1"/>
          </p:cNvPicPr>
          <p:nvPr/>
        </p:nvPicPr>
        <p:blipFill>
          <a:blip r:embed="rId3"/>
          <a:stretch>
            <a:fillRect/>
          </a:stretch>
        </p:blipFill>
        <p:spPr>
          <a:xfrm>
            <a:off x="9213032" y="3714750"/>
            <a:ext cx="2978968" cy="3143250"/>
          </a:xfrm>
          <a:prstGeom prst="rect">
            <a:avLst/>
          </a:prstGeom>
        </p:spPr>
      </p:pic>
      <p:sp>
        <p:nvSpPr>
          <p:cNvPr id="6" name="Rettangolo 5">
            <a:extLst>
              <a:ext uri="{FF2B5EF4-FFF2-40B4-BE49-F238E27FC236}">
                <a16:creationId xmlns:a16="http://schemas.microsoft.com/office/drawing/2014/main" id="{D032D048-2EB9-4A56-8198-2A3C4F7AE624}"/>
              </a:ext>
            </a:extLst>
          </p:cNvPr>
          <p:cNvSpPr/>
          <p:nvPr/>
        </p:nvSpPr>
        <p:spPr>
          <a:xfrm>
            <a:off x="0" y="483096"/>
            <a:ext cx="4400550" cy="6463308"/>
          </a:xfrm>
          <a:prstGeom prst="rect">
            <a:avLst/>
          </a:prstGeom>
        </p:spPr>
        <p:txBody>
          <a:bodyPr wrap="square">
            <a:spAutoFit/>
          </a:bodyPr>
          <a:lstStyle/>
          <a:p>
            <a:r>
              <a:rPr lang="it-IT" sz="900" dirty="0">
                <a:solidFill>
                  <a:srgbClr val="000000"/>
                </a:solidFill>
                <a:latin typeface="Consolas,  Courier New"/>
              </a:rPr>
              <a:t>[</a:t>
            </a:r>
          </a:p>
          <a:p>
            <a:r>
              <a:rPr lang="it-IT" sz="900" dirty="0">
                <a:solidFill>
                  <a:srgbClr val="000000"/>
                </a:solidFill>
                <a:latin typeface="Consolas,  Courier New"/>
              </a:rPr>
              <a:t>    {</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accSeq</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1836</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validFrom</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"2008-04-14T22:00:00.000+0000"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validTo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"9999-12-30T23:00:00.000+0000"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indexNo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"0111690"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accountNo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"000002090X48"</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"bank"</a:t>
            </a:r>
            <a:r>
              <a:rPr lang="it-IT" sz="900" dirty="0">
                <a:solidFill>
                  <a:srgbClr val="000000"/>
                </a:solidFill>
                <a:latin typeface="Consolas,  Courier New"/>
              </a:rPr>
              <a:t>: </a:t>
            </a:r>
            <a:r>
              <a:rPr lang="it-IT" sz="900" dirty="0">
                <a:solidFill>
                  <a:srgbClr val="0451A5"/>
                </a:solidFill>
                <a:latin typeface="Consolas,  Courier New"/>
              </a:rPr>
              <a:t>"Banca Popolare di Sondrio"</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address</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"Viale delle Terme di Caracalla 1, 00153"</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"city"</a:t>
            </a:r>
            <a:r>
              <a:rPr lang="it-IT" sz="900" dirty="0">
                <a:solidFill>
                  <a:srgbClr val="000000"/>
                </a:solidFill>
                <a:latin typeface="Consolas,  Courier New"/>
              </a:rPr>
              <a:t>: </a:t>
            </a:r>
            <a:r>
              <a:rPr lang="it-IT" sz="900" dirty="0">
                <a:solidFill>
                  <a:srgbClr val="0451A5"/>
                </a:solidFill>
                <a:latin typeface="Consolas,  Courier New"/>
              </a:rPr>
              <a:t>"Rome"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"country"</a:t>
            </a:r>
            <a:r>
              <a:rPr lang="it-IT" sz="900" dirty="0">
                <a:solidFill>
                  <a:srgbClr val="000000"/>
                </a:solidFill>
                <a:latin typeface="Consolas,  Courier New"/>
              </a:rPr>
              <a:t>: </a:t>
            </a:r>
            <a:r>
              <a:rPr lang="it-IT" sz="900" dirty="0">
                <a:solidFill>
                  <a:srgbClr val="0451A5"/>
                </a:solidFill>
                <a:latin typeface="Consolas,  Courier New"/>
              </a:rPr>
              <a:t>"IT"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branch</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"Agenzia 29 di Roma, FAO </a:t>
            </a:r>
            <a:r>
              <a:rPr lang="it-IT" sz="900" dirty="0" err="1">
                <a:solidFill>
                  <a:srgbClr val="0451A5"/>
                </a:solidFill>
                <a:latin typeface="Consolas,  Courier New"/>
              </a:rPr>
              <a:t>Branch</a:t>
            </a:r>
            <a:r>
              <a:rPr lang="it-IT" sz="900" dirty="0">
                <a:solidFill>
                  <a:srgbClr val="0451A5"/>
                </a:solidFill>
                <a:latin typeface="Consolas,  Courier New"/>
              </a:rPr>
              <a: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bankCode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"IT09 U056 9603 2290 0000 2090 X48"</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beneficiary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a:t>
            </a:r>
            <a:r>
              <a:rPr lang="it-IT" sz="900" dirty="0" err="1">
                <a:solidFill>
                  <a:srgbClr val="0451A5"/>
                </a:solidFill>
                <a:latin typeface="Consolas,  Courier New"/>
              </a:rPr>
              <a:t>Jayne</a:t>
            </a:r>
            <a:r>
              <a:rPr lang="it-IT" sz="900" dirty="0">
                <a:solidFill>
                  <a:srgbClr val="0451A5"/>
                </a:solidFill>
                <a:latin typeface="Consolas,  Courier New"/>
              </a:rPr>
              <a:t> Ann Rose"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beneAddr</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"Via Badia di Cava 56, Scala C, Int 1"</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beneCity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"Rome"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beneCountry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"IT"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currencyCode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"EUR"</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printedCopyReceivedDate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"2008-04-14T22:00:00.000+0000"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createdBy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"BOUZAS"</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closedBy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 "</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addaccinfo</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endParaRPr lang="it-IT" sz="900" dirty="0">
              <a:solidFill>
                <a:srgbClr val="000000"/>
              </a:solidFill>
              <a:latin typeface="Consolas,  Courier New"/>
            </a:endParaRPr>
          </a:p>
          <a:p>
            <a:r>
              <a:rPr lang="it-IT" sz="900" dirty="0">
                <a:solidFill>
                  <a:srgbClr val="000000"/>
                </a:solidFill>
                <a:latin typeface="Consolas,  Courier New"/>
              </a:rPr>
              <a:t>    },</a:t>
            </a:r>
          </a:p>
          <a:p>
            <a:r>
              <a:rPr lang="it-IT" sz="900" dirty="0">
                <a:solidFill>
                  <a:srgbClr val="000000"/>
                </a:solidFill>
                <a:latin typeface="Consolas,  Courier New"/>
              </a:rPr>
              <a:t>    {</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accSeq</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9885A"/>
                </a:solidFill>
                <a:latin typeface="Consolas,  Courier New"/>
              </a:rPr>
              <a:t>7509</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validFrom</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"2018-03-06T23:00:00.000+0000"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validTo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"9999-12-30T23:00:00.000+0000"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indexNo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"0111690"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accountNo</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"1000/00004060"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"bank"</a:t>
            </a:r>
            <a:r>
              <a:rPr lang="it-IT" sz="900" dirty="0">
                <a:solidFill>
                  <a:srgbClr val="000000"/>
                </a:solidFill>
                <a:latin typeface="Consolas,  Courier New"/>
              </a:rPr>
              <a:t>: </a:t>
            </a:r>
            <a:r>
              <a:rPr lang="it-IT" sz="900" dirty="0">
                <a:solidFill>
                  <a:srgbClr val="0451A5"/>
                </a:solidFill>
                <a:latin typeface="Consolas,  Courier New"/>
              </a:rPr>
              <a:t>"Intesa </a:t>
            </a:r>
            <a:r>
              <a:rPr lang="it-IT" sz="900" dirty="0" err="1">
                <a:solidFill>
                  <a:srgbClr val="0451A5"/>
                </a:solidFill>
                <a:latin typeface="Consolas,  Courier New"/>
              </a:rPr>
              <a:t>SanPaolo</a:t>
            </a:r>
            <a:r>
              <a:rPr lang="it-IT" sz="900" dirty="0">
                <a:solidFill>
                  <a:srgbClr val="0451A5"/>
                </a:solidFill>
                <a:latin typeface="Consolas,  Courier New"/>
              </a:rPr>
              <a: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address</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"Viale delle Terme di Caracalla 00153"</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"city"</a:t>
            </a:r>
            <a:r>
              <a:rPr lang="it-IT" sz="900" dirty="0">
                <a:solidFill>
                  <a:srgbClr val="000000"/>
                </a:solidFill>
                <a:latin typeface="Consolas,  Courier New"/>
              </a:rPr>
              <a:t>: </a:t>
            </a:r>
            <a:r>
              <a:rPr lang="it-IT" sz="900" dirty="0">
                <a:solidFill>
                  <a:srgbClr val="0451A5"/>
                </a:solidFill>
                <a:latin typeface="Consolas,  Courier New"/>
              </a:rPr>
              <a:t>"Rome"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"country"</a:t>
            </a:r>
            <a:r>
              <a:rPr lang="it-IT" sz="900" dirty="0">
                <a:solidFill>
                  <a:srgbClr val="000000"/>
                </a:solidFill>
                <a:latin typeface="Consolas,  Courier New"/>
              </a:rPr>
              <a:t>: </a:t>
            </a:r>
            <a:r>
              <a:rPr lang="it-IT" sz="900" dirty="0">
                <a:solidFill>
                  <a:srgbClr val="0451A5"/>
                </a:solidFill>
                <a:latin typeface="Consolas,  Courier New"/>
              </a:rPr>
              <a:t>"IT"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branch</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"06825 FAO/WFP </a:t>
            </a:r>
            <a:r>
              <a:rPr lang="it-IT" sz="900" dirty="0" err="1">
                <a:solidFill>
                  <a:srgbClr val="0451A5"/>
                </a:solidFill>
                <a:latin typeface="Consolas,  Courier New"/>
              </a:rPr>
              <a:t>Branch</a:t>
            </a:r>
            <a:r>
              <a:rPr lang="it-IT" sz="900" dirty="0">
                <a:solidFill>
                  <a:srgbClr val="0451A5"/>
                </a:solidFill>
                <a:latin typeface="Consolas,  Courier New"/>
              </a:rPr>
              <a: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bankCode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"IT74 K030 6903 3561 0000 0004 060"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beneficiary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a:t>
            </a:r>
            <a:r>
              <a:rPr lang="it-IT" sz="900" dirty="0" err="1">
                <a:solidFill>
                  <a:srgbClr val="0451A5"/>
                </a:solidFill>
                <a:latin typeface="Consolas,  Courier New"/>
              </a:rPr>
              <a:t>Jayne</a:t>
            </a:r>
            <a:r>
              <a:rPr lang="it-IT" sz="900" dirty="0">
                <a:solidFill>
                  <a:srgbClr val="0451A5"/>
                </a:solidFill>
                <a:latin typeface="Consolas,  Courier New"/>
              </a:rPr>
              <a:t> Ann Rose"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beneAddr</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"Via Badia di Cava 56, C3 00142"</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beneCity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"Rome"</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beneCountry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"IT"</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currencyCode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"EUR"</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printedCopyReceivedDate</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"2018-03-06T23:00:00.000+0000"</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createdBy</a:t>
            </a:r>
            <a:r>
              <a:rPr lang="it-IT" sz="900" dirty="0">
                <a:solidFill>
                  <a:srgbClr val="A31515"/>
                </a:solidFill>
                <a:latin typeface="Consolas,  Courier New"/>
              </a:rPr>
              <a:t>"</a:t>
            </a:r>
            <a:r>
              <a:rPr lang="it-IT" sz="900" dirty="0">
                <a:solidFill>
                  <a:srgbClr val="000000"/>
                </a:solidFill>
                <a:latin typeface="Consolas,  Courier New"/>
              </a:rPr>
              <a:t>: </a:t>
            </a:r>
            <a:r>
              <a:rPr lang="it-IT" sz="900" dirty="0">
                <a:solidFill>
                  <a:srgbClr val="0451A5"/>
                </a:solidFill>
                <a:latin typeface="Consolas,  Courier New"/>
              </a:rPr>
              <a:t>"0780288"</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closedBy</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r>
              <a:rPr lang="it-IT" sz="900" dirty="0">
                <a:solidFill>
                  <a:srgbClr val="000000"/>
                </a:solidFill>
                <a:latin typeface="Consolas,  Courier New"/>
              </a:rPr>
              <a:t>,</a:t>
            </a:r>
          </a:p>
          <a:p>
            <a:r>
              <a:rPr lang="it-IT" sz="900" dirty="0">
                <a:solidFill>
                  <a:srgbClr val="000000"/>
                </a:solidFill>
                <a:latin typeface="Consolas,  Courier New"/>
              </a:rPr>
              <a:t>        </a:t>
            </a:r>
            <a:r>
              <a:rPr lang="it-IT" sz="900" dirty="0">
                <a:solidFill>
                  <a:srgbClr val="A31515"/>
                </a:solidFill>
                <a:latin typeface="Consolas,  Courier New"/>
              </a:rPr>
              <a:t>"</a:t>
            </a:r>
            <a:r>
              <a:rPr lang="it-IT" sz="900" dirty="0" err="1">
                <a:solidFill>
                  <a:srgbClr val="A31515"/>
                </a:solidFill>
                <a:latin typeface="Consolas,  Courier New"/>
              </a:rPr>
              <a:t>addaccinfo</a:t>
            </a:r>
            <a:r>
              <a:rPr lang="it-IT" sz="900" dirty="0">
                <a:solidFill>
                  <a:srgbClr val="A31515"/>
                </a:solidFill>
                <a:latin typeface="Consolas,  Courier New"/>
              </a:rPr>
              <a:t>"</a:t>
            </a:r>
            <a:r>
              <a:rPr lang="it-IT" sz="900" dirty="0">
                <a:solidFill>
                  <a:srgbClr val="000000"/>
                </a:solidFill>
                <a:latin typeface="Consolas,  Courier New"/>
              </a:rPr>
              <a:t>: </a:t>
            </a:r>
            <a:r>
              <a:rPr lang="it-IT" sz="900" dirty="0" err="1">
                <a:solidFill>
                  <a:srgbClr val="0451A5"/>
                </a:solidFill>
                <a:latin typeface="Consolas,  Courier New"/>
              </a:rPr>
              <a:t>null</a:t>
            </a:r>
            <a:endParaRPr lang="it-IT" sz="900" dirty="0">
              <a:solidFill>
                <a:srgbClr val="000000"/>
              </a:solidFill>
              <a:latin typeface="Consolas,  Courier New"/>
            </a:endParaRPr>
          </a:p>
          <a:p>
            <a:r>
              <a:rPr lang="it-IT" sz="900" dirty="0">
                <a:solidFill>
                  <a:srgbClr val="000000"/>
                </a:solidFill>
                <a:latin typeface="Consolas,  Courier New"/>
              </a:rPr>
              <a:t>    }</a:t>
            </a:r>
          </a:p>
          <a:p>
            <a:r>
              <a:rPr lang="it-IT" sz="900" dirty="0">
                <a:solidFill>
                  <a:srgbClr val="000000"/>
                </a:solidFill>
                <a:latin typeface="Consolas,  Courier New"/>
              </a:rPr>
              <a:t>]</a:t>
            </a:r>
            <a:endParaRPr lang="it-IT" sz="900" b="0" dirty="0">
              <a:solidFill>
                <a:srgbClr val="000000"/>
              </a:solidFill>
              <a:effectLst/>
              <a:latin typeface="Consolas,  Courier New"/>
            </a:endParaRPr>
          </a:p>
        </p:txBody>
      </p:sp>
      <p:sp>
        <p:nvSpPr>
          <p:cNvPr id="7" name="Rettangolo 6">
            <a:extLst>
              <a:ext uri="{FF2B5EF4-FFF2-40B4-BE49-F238E27FC236}">
                <a16:creationId xmlns:a16="http://schemas.microsoft.com/office/drawing/2014/main" id="{770D41D5-ABBA-4E97-A700-02C86E716163}"/>
              </a:ext>
            </a:extLst>
          </p:cNvPr>
          <p:cNvSpPr/>
          <p:nvPr/>
        </p:nvSpPr>
        <p:spPr>
          <a:xfrm>
            <a:off x="8863465" y="3344431"/>
            <a:ext cx="3257045" cy="369332"/>
          </a:xfrm>
          <a:prstGeom prst="rect">
            <a:avLst/>
          </a:prstGeom>
        </p:spPr>
        <p:txBody>
          <a:bodyPr wrap="none">
            <a:spAutoFit/>
          </a:bodyPr>
          <a:lstStyle/>
          <a:p>
            <a:r>
              <a:rPr lang="it-IT" b="1" dirty="0"/>
              <a:t>GET </a:t>
            </a:r>
            <a:r>
              <a:rPr lang="it-IT" b="1" dirty="0">
                <a:solidFill>
                  <a:srgbClr val="505050"/>
                </a:solidFill>
                <a:latin typeface="OpenSans"/>
              </a:rPr>
              <a:t>/account/</a:t>
            </a:r>
            <a:r>
              <a:rPr lang="it-IT" b="1" dirty="0" err="1">
                <a:solidFill>
                  <a:srgbClr val="505050"/>
                </a:solidFill>
                <a:latin typeface="OpenSans"/>
              </a:rPr>
              <a:t>pending</a:t>
            </a:r>
            <a:r>
              <a:rPr lang="it-IT" b="1" dirty="0">
                <a:solidFill>
                  <a:srgbClr val="505050"/>
                </a:solidFill>
                <a:latin typeface="OpenSans"/>
              </a:rPr>
              <a:t>/0111690</a:t>
            </a:r>
          </a:p>
        </p:txBody>
      </p:sp>
      <p:sp>
        <p:nvSpPr>
          <p:cNvPr id="5" name="Segnaposto numero diapositiva 4">
            <a:extLst>
              <a:ext uri="{FF2B5EF4-FFF2-40B4-BE49-F238E27FC236}">
                <a16:creationId xmlns:a16="http://schemas.microsoft.com/office/drawing/2014/main" id="{C531A8F4-7CB4-4D2A-85B1-504F1E9548F9}"/>
              </a:ext>
            </a:extLst>
          </p:cNvPr>
          <p:cNvSpPr>
            <a:spLocks noGrp="1"/>
          </p:cNvSpPr>
          <p:nvPr>
            <p:ph type="sldNum" sz="quarter" idx="12"/>
          </p:nvPr>
        </p:nvSpPr>
        <p:spPr/>
        <p:txBody>
          <a:bodyPr/>
          <a:lstStyle/>
          <a:p>
            <a:fld id="{B471838B-02BF-48BB-AF36-A942095BF0A8}" type="slidenum">
              <a:rPr lang="it-IT" smtClean="0"/>
              <a:t>37</a:t>
            </a:fld>
            <a:endParaRPr lang="it-IT"/>
          </a:p>
        </p:txBody>
      </p:sp>
      <p:sp>
        <p:nvSpPr>
          <p:cNvPr id="8" name="Rettangolo 7">
            <a:extLst>
              <a:ext uri="{FF2B5EF4-FFF2-40B4-BE49-F238E27FC236}">
                <a16:creationId xmlns:a16="http://schemas.microsoft.com/office/drawing/2014/main" id="{97456081-8D94-4F10-B3E2-62427B78EE0E}"/>
              </a:ext>
            </a:extLst>
          </p:cNvPr>
          <p:cNvSpPr/>
          <p:nvPr/>
        </p:nvSpPr>
        <p:spPr>
          <a:xfrm>
            <a:off x="9721221" y="769625"/>
            <a:ext cx="1962589" cy="369332"/>
          </a:xfrm>
          <a:prstGeom prst="rect">
            <a:avLst/>
          </a:prstGeom>
        </p:spPr>
        <p:txBody>
          <a:bodyPr wrap="none">
            <a:spAutoFit/>
          </a:bodyPr>
          <a:lstStyle/>
          <a:p>
            <a:r>
              <a:rPr lang="it-IT" b="1" dirty="0"/>
              <a:t>GET </a:t>
            </a:r>
            <a:r>
              <a:rPr lang="it-IT" b="1" dirty="0">
                <a:solidFill>
                  <a:srgbClr val="505050"/>
                </a:solidFill>
                <a:latin typeface="OpenSans"/>
              </a:rPr>
              <a:t>/account/</a:t>
            </a:r>
            <a:r>
              <a:rPr lang="it-IT" b="1" dirty="0" err="1">
                <a:solidFill>
                  <a:srgbClr val="505050"/>
                </a:solidFill>
                <a:latin typeface="OpenSans"/>
              </a:rPr>
              <a:t>max</a:t>
            </a:r>
            <a:endParaRPr lang="it-IT" b="1" dirty="0">
              <a:solidFill>
                <a:srgbClr val="505050"/>
              </a:solidFill>
              <a:latin typeface="OpenSans"/>
            </a:endParaRPr>
          </a:p>
        </p:txBody>
      </p:sp>
      <p:pic>
        <p:nvPicPr>
          <p:cNvPr id="9" name="Immagine 8">
            <a:extLst>
              <a:ext uri="{FF2B5EF4-FFF2-40B4-BE49-F238E27FC236}">
                <a16:creationId xmlns:a16="http://schemas.microsoft.com/office/drawing/2014/main" id="{BB0D5EC2-DFED-4485-A3D4-D0408A2F4B7F}"/>
              </a:ext>
            </a:extLst>
          </p:cNvPr>
          <p:cNvPicPr>
            <a:picLocks noChangeAspect="1"/>
          </p:cNvPicPr>
          <p:nvPr/>
        </p:nvPicPr>
        <p:blipFill>
          <a:blip r:embed="rId4"/>
          <a:stretch>
            <a:fillRect/>
          </a:stretch>
        </p:blipFill>
        <p:spPr>
          <a:xfrm>
            <a:off x="9721221" y="1138957"/>
            <a:ext cx="885825" cy="438150"/>
          </a:xfrm>
          <a:prstGeom prst="rect">
            <a:avLst/>
          </a:prstGeom>
        </p:spPr>
      </p:pic>
      <p:sp>
        <p:nvSpPr>
          <p:cNvPr id="10" name="Rettangolo 9">
            <a:extLst>
              <a:ext uri="{FF2B5EF4-FFF2-40B4-BE49-F238E27FC236}">
                <a16:creationId xmlns:a16="http://schemas.microsoft.com/office/drawing/2014/main" id="{6586E53C-16D8-428B-8D85-05997D4009BA}"/>
              </a:ext>
            </a:extLst>
          </p:cNvPr>
          <p:cNvSpPr/>
          <p:nvPr/>
        </p:nvSpPr>
        <p:spPr>
          <a:xfrm>
            <a:off x="9797189" y="1562953"/>
            <a:ext cx="1962589" cy="830997"/>
          </a:xfrm>
          <a:prstGeom prst="rect">
            <a:avLst/>
          </a:prstGeom>
        </p:spPr>
        <p:txBody>
          <a:bodyPr wrap="square">
            <a:spAutoFit/>
          </a:bodyPr>
          <a:lstStyle/>
          <a:p>
            <a:r>
              <a:rPr lang="it-IT" sz="1200" dirty="0">
                <a:solidFill>
                  <a:schemeClr val="tx1">
                    <a:lumMod val="50000"/>
                    <a:lumOff val="50000"/>
                  </a:schemeClr>
                </a:solidFill>
              </a:rPr>
              <a:t>Note: use </a:t>
            </a:r>
            <a:r>
              <a:rPr lang="it-IT" sz="1200" dirty="0" err="1">
                <a:solidFill>
                  <a:schemeClr val="tx1">
                    <a:lumMod val="50000"/>
                    <a:lumOff val="50000"/>
                  </a:schemeClr>
                </a:solidFill>
              </a:rPr>
              <a:t>this</a:t>
            </a:r>
            <a:r>
              <a:rPr lang="it-IT" sz="1200" dirty="0">
                <a:solidFill>
                  <a:schemeClr val="tx1">
                    <a:lumMod val="50000"/>
                    <a:lumOff val="50000"/>
                  </a:schemeClr>
                </a:solidFill>
              </a:rPr>
              <a:t> </a:t>
            </a:r>
            <a:r>
              <a:rPr lang="it-IT" sz="1200" dirty="0" err="1">
                <a:solidFill>
                  <a:schemeClr val="tx1">
                    <a:lumMod val="50000"/>
                    <a:lumOff val="50000"/>
                  </a:schemeClr>
                </a:solidFill>
              </a:rPr>
              <a:t>value</a:t>
            </a:r>
            <a:r>
              <a:rPr lang="it-IT" sz="1200" dirty="0">
                <a:solidFill>
                  <a:schemeClr val="tx1">
                    <a:lumMod val="50000"/>
                    <a:lumOff val="50000"/>
                  </a:schemeClr>
                </a:solidFill>
              </a:rPr>
              <a:t> to show the </a:t>
            </a:r>
            <a:r>
              <a:rPr lang="it-IT" sz="1200" dirty="0" err="1">
                <a:solidFill>
                  <a:schemeClr val="tx1">
                    <a:lumMod val="50000"/>
                    <a:lumOff val="50000"/>
                  </a:schemeClr>
                </a:solidFill>
              </a:rPr>
              <a:t>add</a:t>
            </a:r>
            <a:r>
              <a:rPr lang="it-IT" sz="1200" dirty="0">
                <a:solidFill>
                  <a:schemeClr val="tx1">
                    <a:lumMod val="50000"/>
                    <a:lumOff val="50000"/>
                  </a:schemeClr>
                </a:solidFill>
              </a:rPr>
              <a:t> new account (</a:t>
            </a:r>
            <a:r>
              <a:rPr lang="it-IT" sz="1200" dirty="0" err="1">
                <a:solidFill>
                  <a:schemeClr val="tx1">
                    <a:lumMod val="50000"/>
                    <a:lumOff val="50000"/>
                  </a:schemeClr>
                </a:solidFill>
              </a:rPr>
              <a:t>if</a:t>
            </a:r>
            <a:r>
              <a:rPr lang="it-IT" sz="1200" dirty="0">
                <a:solidFill>
                  <a:schemeClr val="tx1">
                    <a:lumMod val="50000"/>
                    <a:lumOff val="50000"/>
                  </a:schemeClr>
                </a:solidFill>
              </a:rPr>
              <a:t> sum </a:t>
            </a:r>
            <a:r>
              <a:rPr lang="it-IT" sz="1200" dirty="0" err="1">
                <a:solidFill>
                  <a:schemeClr val="tx1">
                    <a:lumMod val="50000"/>
                    <a:lumOff val="50000"/>
                  </a:schemeClr>
                </a:solidFill>
              </a:rPr>
              <a:t>active</a:t>
            </a:r>
            <a:r>
              <a:rPr lang="it-IT" sz="1200" dirty="0">
                <a:solidFill>
                  <a:schemeClr val="tx1">
                    <a:lumMod val="50000"/>
                    <a:lumOff val="50000"/>
                  </a:schemeClr>
                </a:solidFill>
              </a:rPr>
              <a:t> and </a:t>
            </a:r>
            <a:r>
              <a:rPr lang="it-IT" sz="1200" dirty="0" err="1">
                <a:solidFill>
                  <a:schemeClr val="tx1">
                    <a:lumMod val="50000"/>
                    <a:lumOff val="50000"/>
                  </a:schemeClr>
                </a:solidFill>
              </a:rPr>
              <a:t>pending</a:t>
            </a:r>
            <a:r>
              <a:rPr lang="it-IT" sz="1200" dirty="0">
                <a:solidFill>
                  <a:schemeClr val="tx1">
                    <a:lumMod val="50000"/>
                    <a:lumOff val="50000"/>
                  </a:schemeClr>
                </a:solidFill>
              </a:rPr>
              <a:t> </a:t>
            </a:r>
            <a:r>
              <a:rPr lang="it-IT" sz="1200" dirty="0" err="1">
                <a:solidFill>
                  <a:schemeClr val="tx1">
                    <a:lumMod val="50000"/>
                    <a:lumOff val="50000"/>
                  </a:schemeClr>
                </a:solidFill>
              </a:rPr>
              <a:t>less</a:t>
            </a:r>
            <a:r>
              <a:rPr lang="it-IT" sz="1200" dirty="0">
                <a:solidFill>
                  <a:schemeClr val="tx1">
                    <a:lumMod val="50000"/>
                    <a:lumOff val="50000"/>
                  </a:schemeClr>
                </a:solidFill>
              </a:rPr>
              <a:t> </a:t>
            </a:r>
            <a:r>
              <a:rPr lang="it-IT" sz="1200" dirty="0" err="1">
                <a:solidFill>
                  <a:schemeClr val="tx1">
                    <a:lumMod val="50000"/>
                    <a:lumOff val="50000"/>
                  </a:schemeClr>
                </a:solidFill>
              </a:rPr>
              <a:t>then</a:t>
            </a:r>
            <a:r>
              <a:rPr lang="it-IT" sz="1200" dirty="0">
                <a:solidFill>
                  <a:schemeClr val="tx1">
                    <a:lumMod val="50000"/>
                    <a:lumOff val="50000"/>
                  </a:schemeClr>
                </a:solidFill>
              </a:rPr>
              <a:t> </a:t>
            </a:r>
            <a:r>
              <a:rPr lang="it-IT" sz="1200" dirty="0" err="1">
                <a:solidFill>
                  <a:schemeClr val="tx1">
                    <a:lumMod val="50000"/>
                    <a:lumOff val="50000"/>
                  </a:schemeClr>
                </a:solidFill>
              </a:rPr>
              <a:t>this</a:t>
            </a:r>
            <a:r>
              <a:rPr lang="it-IT" sz="1200" dirty="0">
                <a:solidFill>
                  <a:schemeClr val="tx1">
                    <a:lumMod val="50000"/>
                    <a:lumOff val="50000"/>
                  </a:schemeClr>
                </a:solidFill>
              </a:rPr>
              <a:t> </a:t>
            </a:r>
            <a:r>
              <a:rPr lang="it-IT" sz="1200" dirty="0" err="1">
                <a:solidFill>
                  <a:schemeClr val="tx1">
                    <a:lumMod val="50000"/>
                    <a:lumOff val="50000"/>
                  </a:schemeClr>
                </a:solidFill>
              </a:rPr>
              <a:t>value</a:t>
            </a:r>
            <a:r>
              <a:rPr lang="it-IT" sz="1200" dirty="0">
                <a:solidFill>
                  <a:schemeClr val="tx1">
                    <a:lumMod val="50000"/>
                    <a:lumOff val="50000"/>
                  </a:schemeClr>
                </a:solidFill>
              </a:rPr>
              <a:t>)</a:t>
            </a:r>
          </a:p>
        </p:txBody>
      </p:sp>
      <p:sp>
        <p:nvSpPr>
          <p:cNvPr id="12" name="Rettangolo 11">
            <a:extLst>
              <a:ext uri="{FF2B5EF4-FFF2-40B4-BE49-F238E27FC236}">
                <a16:creationId xmlns:a16="http://schemas.microsoft.com/office/drawing/2014/main" id="{C1AB2D25-98E5-4120-8B27-9A20C2059B0B}"/>
              </a:ext>
            </a:extLst>
          </p:cNvPr>
          <p:cNvSpPr/>
          <p:nvPr/>
        </p:nvSpPr>
        <p:spPr>
          <a:xfrm>
            <a:off x="4798041" y="4938729"/>
            <a:ext cx="2791051" cy="276999"/>
          </a:xfrm>
          <a:prstGeom prst="rect">
            <a:avLst/>
          </a:prstGeom>
        </p:spPr>
        <p:txBody>
          <a:bodyPr wrap="square">
            <a:spAutoFit/>
          </a:bodyPr>
          <a:lstStyle/>
          <a:p>
            <a:r>
              <a:rPr lang="it-IT" sz="1200" dirty="0">
                <a:solidFill>
                  <a:schemeClr val="tx1">
                    <a:lumMod val="50000"/>
                    <a:lumOff val="50000"/>
                  </a:schemeClr>
                </a:solidFill>
              </a:rPr>
              <a:t>Note: build the page </a:t>
            </a:r>
            <a:r>
              <a:rPr lang="it-IT" sz="1200" dirty="0" err="1">
                <a:solidFill>
                  <a:schemeClr val="tx1">
                    <a:lumMod val="50000"/>
                    <a:lumOff val="50000"/>
                  </a:schemeClr>
                </a:solidFill>
              </a:rPr>
              <a:t>using</a:t>
            </a:r>
            <a:r>
              <a:rPr lang="it-IT" sz="1200" dirty="0">
                <a:solidFill>
                  <a:schemeClr val="tx1">
                    <a:lumMod val="50000"/>
                    <a:lumOff val="50000"/>
                  </a:schemeClr>
                </a:solidFill>
              </a:rPr>
              <a:t> </a:t>
            </a:r>
            <a:r>
              <a:rPr lang="it-IT" sz="1200" dirty="0" err="1">
                <a:solidFill>
                  <a:schemeClr val="tx1">
                    <a:lumMod val="50000"/>
                    <a:lumOff val="50000"/>
                  </a:schemeClr>
                </a:solidFill>
              </a:rPr>
              <a:t>only</a:t>
            </a:r>
            <a:r>
              <a:rPr lang="it-IT" sz="1200" dirty="0">
                <a:solidFill>
                  <a:schemeClr val="tx1">
                    <a:lumMod val="50000"/>
                    <a:lumOff val="50000"/>
                  </a:schemeClr>
                </a:solidFill>
              </a:rPr>
              <a:t> 3 calls</a:t>
            </a:r>
          </a:p>
        </p:txBody>
      </p:sp>
      <p:cxnSp>
        <p:nvCxnSpPr>
          <p:cNvPr id="14" name="Connettore diritto 13">
            <a:extLst>
              <a:ext uri="{FF2B5EF4-FFF2-40B4-BE49-F238E27FC236}">
                <a16:creationId xmlns:a16="http://schemas.microsoft.com/office/drawing/2014/main" id="{13181D7F-A0AA-4F41-9659-4E981D76A106}"/>
              </a:ext>
            </a:extLst>
          </p:cNvPr>
          <p:cNvCxnSpPr/>
          <p:nvPr/>
        </p:nvCxnSpPr>
        <p:spPr>
          <a:xfrm flipV="1">
            <a:off x="528320" y="345440"/>
            <a:ext cx="10535920" cy="6376035"/>
          </a:xfrm>
          <a:prstGeom prst="line">
            <a:avLst/>
          </a:prstGeom>
          <a:ln/>
        </p:spPr>
        <p:style>
          <a:lnRef idx="1">
            <a:schemeClr val="accent3"/>
          </a:lnRef>
          <a:fillRef idx="0">
            <a:schemeClr val="accent3"/>
          </a:fillRef>
          <a:effectRef idx="0">
            <a:schemeClr val="accent3"/>
          </a:effectRef>
          <a:fontRef idx="minor">
            <a:schemeClr val="tx1"/>
          </a:fontRef>
        </p:style>
      </p:cxnSp>
      <p:cxnSp>
        <p:nvCxnSpPr>
          <p:cNvPr id="16" name="Connettore diritto 15">
            <a:extLst>
              <a:ext uri="{FF2B5EF4-FFF2-40B4-BE49-F238E27FC236}">
                <a16:creationId xmlns:a16="http://schemas.microsoft.com/office/drawing/2014/main" id="{FF0DBE93-A4E7-4BF0-A6F9-68D1D90FAE75}"/>
              </a:ext>
            </a:extLst>
          </p:cNvPr>
          <p:cNvCxnSpPr/>
          <p:nvPr/>
        </p:nvCxnSpPr>
        <p:spPr>
          <a:xfrm>
            <a:off x="71490" y="136525"/>
            <a:ext cx="11927470" cy="6508115"/>
          </a:xfrm>
          <a:prstGeom prst="line">
            <a:avLst/>
          </a:prstGeom>
        </p:spPr>
        <p:style>
          <a:lnRef idx="1">
            <a:schemeClr val="accent3"/>
          </a:lnRef>
          <a:fillRef idx="0">
            <a:schemeClr val="accent3"/>
          </a:fillRef>
          <a:effectRef idx="0">
            <a:schemeClr val="accent3"/>
          </a:effectRef>
          <a:fontRef idx="minor">
            <a:schemeClr val="tx1"/>
          </a:fontRef>
        </p:style>
      </p:cxnSp>
      <p:sp>
        <p:nvSpPr>
          <p:cNvPr id="17" name="CasellaDiTesto 16">
            <a:extLst>
              <a:ext uri="{FF2B5EF4-FFF2-40B4-BE49-F238E27FC236}">
                <a16:creationId xmlns:a16="http://schemas.microsoft.com/office/drawing/2014/main" id="{D1F064BD-C811-41DD-9EE5-4CA3F09FC292}"/>
              </a:ext>
            </a:extLst>
          </p:cNvPr>
          <p:cNvSpPr txBox="1"/>
          <p:nvPr/>
        </p:nvSpPr>
        <p:spPr>
          <a:xfrm rot="19807343">
            <a:off x="4048786" y="2567206"/>
            <a:ext cx="5166443" cy="1015663"/>
          </a:xfrm>
          <a:prstGeom prst="rect">
            <a:avLst/>
          </a:prstGeom>
          <a:noFill/>
        </p:spPr>
        <p:txBody>
          <a:bodyPr wrap="square" rtlCol="0">
            <a:spAutoFit/>
          </a:bodyPr>
          <a:lstStyle/>
          <a:p>
            <a:r>
              <a:rPr lang="it-IT" sz="6000" dirty="0">
                <a:solidFill>
                  <a:schemeClr val="tx1">
                    <a:lumMod val="50000"/>
                    <a:lumOff val="50000"/>
                  </a:schemeClr>
                </a:solidFill>
              </a:rPr>
              <a:t>DO NOT USE</a:t>
            </a:r>
          </a:p>
        </p:txBody>
      </p:sp>
    </p:spTree>
    <p:extLst>
      <p:ext uri="{BB962C8B-B14F-4D97-AF65-F5344CB8AC3E}">
        <p14:creationId xmlns:p14="http://schemas.microsoft.com/office/powerpoint/2010/main" val="908480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09364CC-D635-4850-88A3-F7659D53FA0A}"/>
              </a:ext>
            </a:extLst>
          </p:cNvPr>
          <p:cNvPicPr>
            <a:picLocks noChangeAspect="1"/>
          </p:cNvPicPr>
          <p:nvPr/>
        </p:nvPicPr>
        <p:blipFill>
          <a:blip r:embed="rId2"/>
          <a:stretch>
            <a:fillRect/>
          </a:stretch>
        </p:blipFill>
        <p:spPr>
          <a:xfrm>
            <a:off x="7003224" y="3624309"/>
            <a:ext cx="5188776" cy="3189090"/>
          </a:xfrm>
          <a:prstGeom prst="rect">
            <a:avLst/>
          </a:prstGeom>
        </p:spPr>
      </p:pic>
      <p:pic>
        <p:nvPicPr>
          <p:cNvPr id="3" name="Immagine 2">
            <a:extLst>
              <a:ext uri="{FF2B5EF4-FFF2-40B4-BE49-F238E27FC236}">
                <a16:creationId xmlns:a16="http://schemas.microsoft.com/office/drawing/2014/main" id="{5D0F652A-5F77-499C-A284-8C1732F1D55F}"/>
              </a:ext>
            </a:extLst>
          </p:cNvPr>
          <p:cNvPicPr>
            <a:picLocks noChangeAspect="1"/>
          </p:cNvPicPr>
          <p:nvPr/>
        </p:nvPicPr>
        <p:blipFill>
          <a:blip r:embed="rId3"/>
          <a:stretch>
            <a:fillRect/>
          </a:stretch>
        </p:blipFill>
        <p:spPr>
          <a:xfrm>
            <a:off x="3774223" y="5393044"/>
            <a:ext cx="3623133" cy="1311574"/>
          </a:xfrm>
          <a:prstGeom prst="rect">
            <a:avLst/>
          </a:prstGeom>
        </p:spPr>
      </p:pic>
      <p:pic>
        <p:nvPicPr>
          <p:cNvPr id="5" name="Immagine 4">
            <a:extLst>
              <a:ext uri="{FF2B5EF4-FFF2-40B4-BE49-F238E27FC236}">
                <a16:creationId xmlns:a16="http://schemas.microsoft.com/office/drawing/2014/main" id="{A7C99584-44F2-47C7-945F-2DFD4C5592BF}"/>
              </a:ext>
            </a:extLst>
          </p:cNvPr>
          <p:cNvPicPr>
            <a:picLocks noChangeAspect="1"/>
          </p:cNvPicPr>
          <p:nvPr/>
        </p:nvPicPr>
        <p:blipFill>
          <a:blip r:embed="rId4"/>
          <a:stretch>
            <a:fillRect/>
          </a:stretch>
        </p:blipFill>
        <p:spPr>
          <a:xfrm>
            <a:off x="7773873" y="0"/>
            <a:ext cx="4418127" cy="3651594"/>
          </a:xfrm>
          <a:prstGeom prst="rect">
            <a:avLst/>
          </a:prstGeom>
        </p:spPr>
      </p:pic>
      <p:sp>
        <p:nvSpPr>
          <p:cNvPr id="6" name="CasellaDiTesto 5">
            <a:extLst>
              <a:ext uri="{FF2B5EF4-FFF2-40B4-BE49-F238E27FC236}">
                <a16:creationId xmlns:a16="http://schemas.microsoft.com/office/drawing/2014/main" id="{3AC41A2C-EDD6-4E3C-B682-1D1CC3FE69DF}"/>
              </a:ext>
            </a:extLst>
          </p:cNvPr>
          <p:cNvSpPr txBox="1"/>
          <p:nvPr/>
        </p:nvSpPr>
        <p:spPr>
          <a:xfrm>
            <a:off x="106532" y="0"/>
            <a:ext cx="11478827" cy="1200329"/>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 CLICK HERE to </a:t>
            </a:r>
            <a:r>
              <a:rPr lang="it-IT" dirty="0" err="1">
                <a:solidFill>
                  <a:schemeClr val="accent1"/>
                </a:solidFill>
              </a:rPr>
              <a:t>add</a:t>
            </a:r>
            <a:r>
              <a:rPr lang="it-IT" dirty="0">
                <a:solidFill>
                  <a:schemeClr val="accent1"/>
                </a:solidFill>
              </a:rPr>
              <a:t>  a new Account </a:t>
            </a:r>
          </a:p>
          <a:p>
            <a:r>
              <a:rPr lang="it-IT" dirty="0">
                <a:solidFill>
                  <a:schemeClr val="accent1"/>
                </a:solidFill>
              </a:rPr>
              <a:t>or Double click on a </a:t>
            </a:r>
            <a:r>
              <a:rPr lang="it-IT" dirty="0" err="1">
                <a:solidFill>
                  <a:schemeClr val="accent1"/>
                </a:solidFill>
              </a:rPr>
              <a:t>Beneficiary</a:t>
            </a:r>
            <a:r>
              <a:rPr lang="it-IT" dirty="0">
                <a:solidFill>
                  <a:schemeClr val="accent1"/>
                </a:solidFill>
              </a:rPr>
              <a:t> Account History record</a:t>
            </a:r>
          </a:p>
          <a:p>
            <a:r>
              <a:rPr lang="it-IT" dirty="0"/>
              <a:t>POST </a:t>
            </a:r>
            <a:r>
              <a:rPr lang="it-IT" dirty="0">
                <a:solidFill>
                  <a:srgbClr val="505050"/>
                </a:solidFill>
                <a:latin typeface="OpenSans"/>
              </a:rPr>
              <a:t>/account</a:t>
            </a:r>
          </a:p>
          <a:p>
            <a:r>
              <a:rPr lang="it-IT" dirty="0">
                <a:solidFill>
                  <a:srgbClr val="505050"/>
                </a:solidFill>
                <a:latin typeface="OpenSans"/>
              </a:rPr>
              <a:t>IN</a:t>
            </a:r>
          </a:p>
        </p:txBody>
      </p:sp>
      <p:pic>
        <p:nvPicPr>
          <p:cNvPr id="7" name="Immagine 6">
            <a:extLst>
              <a:ext uri="{FF2B5EF4-FFF2-40B4-BE49-F238E27FC236}">
                <a16:creationId xmlns:a16="http://schemas.microsoft.com/office/drawing/2014/main" id="{24E446B6-3449-4DBB-B056-D2F45E535554}"/>
              </a:ext>
            </a:extLst>
          </p:cNvPr>
          <p:cNvPicPr>
            <a:picLocks noChangeAspect="1"/>
          </p:cNvPicPr>
          <p:nvPr/>
        </p:nvPicPr>
        <p:blipFill>
          <a:blip r:embed="rId5"/>
          <a:stretch>
            <a:fillRect/>
          </a:stretch>
        </p:blipFill>
        <p:spPr>
          <a:xfrm>
            <a:off x="106532" y="1200329"/>
            <a:ext cx="3290888" cy="2360701"/>
          </a:xfrm>
          <a:prstGeom prst="rect">
            <a:avLst/>
          </a:prstGeom>
        </p:spPr>
      </p:pic>
      <p:sp>
        <p:nvSpPr>
          <p:cNvPr id="8" name="CasellaDiTesto 7">
            <a:extLst>
              <a:ext uri="{FF2B5EF4-FFF2-40B4-BE49-F238E27FC236}">
                <a16:creationId xmlns:a16="http://schemas.microsoft.com/office/drawing/2014/main" id="{4FAB5B29-F53B-414D-972B-2A9DA46AB51D}"/>
              </a:ext>
            </a:extLst>
          </p:cNvPr>
          <p:cNvSpPr txBox="1"/>
          <p:nvPr/>
        </p:nvSpPr>
        <p:spPr>
          <a:xfrm>
            <a:off x="106532" y="3561030"/>
            <a:ext cx="2155010" cy="369332"/>
          </a:xfrm>
          <a:prstGeom prst="rect">
            <a:avLst/>
          </a:prstGeom>
          <a:noFill/>
        </p:spPr>
        <p:txBody>
          <a:bodyPr wrap="square" rtlCol="0">
            <a:spAutoFit/>
          </a:bodyPr>
          <a:lstStyle/>
          <a:p>
            <a:r>
              <a:rPr lang="it-IT" dirty="0"/>
              <a:t>OUT</a:t>
            </a:r>
          </a:p>
        </p:txBody>
      </p:sp>
      <p:pic>
        <p:nvPicPr>
          <p:cNvPr id="9" name="Immagine 8">
            <a:extLst>
              <a:ext uri="{FF2B5EF4-FFF2-40B4-BE49-F238E27FC236}">
                <a16:creationId xmlns:a16="http://schemas.microsoft.com/office/drawing/2014/main" id="{47240BB5-1696-468F-85FD-820033B166EB}"/>
              </a:ext>
            </a:extLst>
          </p:cNvPr>
          <p:cNvPicPr>
            <a:picLocks noChangeAspect="1"/>
          </p:cNvPicPr>
          <p:nvPr/>
        </p:nvPicPr>
        <p:blipFill>
          <a:blip r:embed="rId6"/>
          <a:stretch>
            <a:fillRect/>
          </a:stretch>
        </p:blipFill>
        <p:spPr>
          <a:xfrm>
            <a:off x="691935" y="3651594"/>
            <a:ext cx="2999815" cy="3161805"/>
          </a:xfrm>
          <a:prstGeom prst="rect">
            <a:avLst/>
          </a:prstGeom>
        </p:spPr>
      </p:pic>
      <p:pic>
        <p:nvPicPr>
          <p:cNvPr id="10" name="Immagine 9">
            <a:extLst>
              <a:ext uri="{FF2B5EF4-FFF2-40B4-BE49-F238E27FC236}">
                <a16:creationId xmlns:a16="http://schemas.microsoft.com/office/drawing/2014/main" id="{6F971919-681F-4E44-AD59-771A9A4C8420}"/>
              </a:ext>
            </a:extLst>
          </p:cNvPr>
          <p:cNvPicPr>
            <a:picLocks noChangeAspect="1"/>
          </p:cNvPicPr>
          <p:nvPr/>
        </p:nvPicPr>
        <p:blipFill>
          <a:blip r:embed="rId7"/>
          <a:stretch>
            <a:fillRect/>
          </a:stretch>
        </p:blipFill>
        <p:spPr>
          <a:xfrm>
            <a:off x="3852185" y="1983693"/>
            <a:ext cx="3761254" cy="823150"/>
          </a:xfrm>
          <a:prstGeom prst="rect">
            <a:avLst/>
          </a:prstGeom>
        </p:spPr>
      </p:pic>
      <p:cxnSp>
        <p:nvCxnSpPr>
          <p:cNvPr id="12" name="Connettore 2 11">
            <a:extLst>
              <a:ext uri="{FF2B5EF4-FFF2-40B4-BE49-F238E27FC236}">
                <a16:creationId xmlns:a16="http://schemas.microsoft.com/office/drawing/2014/main" id="{2C459F6B-2168-4577-A15C-9206E63B3D5B}"/>
              </a:ext>
            </a:extLst>
          </p:cNvPr>
          <p:cNvCxnSpPr/>
          <p:nvPr/>
        </p:nvCxnSpPr>
        <p:spPr>
          <a:xfrm flipH="1">
            <a:off x="3705019" y="2626659"/>
            <a:ext cx="1566228" cy="1119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egnaposto numero diapositiva 3">
            <a:extLst>
              <a:ext uri="{FF2B5EF4-FFF2-40B4-BE49-F238E27FC236}">
                <a16:creationId xmlns:a16="http://schemas.microsoft.com/office/drawing/2014/main" id="{E211E729-BCBF-45F9-AD34-8156E9A53B54}"/>
              </a:ext>
            </a:extLst>
          </p:cNvPr>
          <p:cNvSpPr>
            <a:spLocks noGrp="1"/>
          </p:cNvSpPr>
          <p:nvPr>
            <p:ph type="sldNum" sz="quarter" idx="12"/>
          </p:nvPr>
        </p:nvSpPr>
        <p:spPr/>
        <p:txBody>
          <a:bodyPr/>
          <a:lstStyle/>
          <a:p>
            <a:fld id="{B471838B-02BF-48BB-AF36-A942095BF0A8}" type="slidenum">
              <a:rPr lang="it-IT" smtClean="0"/>
              <a:t>38</a:t>
            </a:fld>
            <a:endParaRPr lang="it-IT"/>
          </a:p>
        </p:txBody>
      </p:sp>
    </p:spTree>
    <p:extLst>
      <p:ext uri="{BB962C8B-B14F-4D97-AF65-F5344CB8AC3E}">
        <p14:creationId xmlns:p14="http://schemas.microsoft.com/office/powerpoint/2010/main" val="2179444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FE5D92F-E926-4386-8A76-10F2127B9CB1}"/>
              </a:ext>
            </a:extLst>
          </p:cNvPr>
          <p:cNvPicPr>
            <a:picLocks noChangeAspect="1"/>
          </p:cNvPicPr>
          <p:nvPr/>
        </p:nvPicPr>
        <p:blipFill>
          <a:blip r:embed="rId2"/>
          <a:stretch>
            <a:fillRect/>
          </a:stretch>
        </p:blipFill>
        <p:spPr>
          <a:xfrm>
            <a:off x="6152708" y="340660"/>
            <a:ext cx="6039292" cy="4951725"/>
          </a:xfrm>
          <a:prstGeom prst="rect">
            <a:avLst/>
          </a:prstGeom>
        </p:spPr>
      </p:pic>
      <p:sp>
        <p:nvSpPr>
          <p:cNvPr id="3" name="CasellaDiTesto 2">
            <a:extLst>
              <a:ext uri="{FF2B5EF4-FFF2-40B4-BE49-F238E27FC236}">
                <a16:creationId xmlns:a16="http://schemas.microsoft.com/office/drawing/2014/main" id="{B518DE1B-AB2A-484F-87DC-5546B32A9572}"/>
              </a:ext>
            </a:extLst>
          </p:cNvPr>
          <p:cNvSpPr txBox="1"/>
          <p:nvPr/>
        </p:nvSpPr>
        <p:spPr>
          <a:xfrm>
            <a:off x="106532" y="0"/>
            <a:ext cx="11478827" cy="923330"/>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 </a:t>
            </a:r>
            <a:r>
              <a:rPr lang="it-IT" sz="1600" dirty="0">
                <a:solidFill>
                  <a:schemeClr val="accent1"/>
                </a:solidFill>
              </a:rPr>
              <a:t>Double click on ACCOUNTS PENDING APPROVAL </a:t>
            </a:r>
            <a:r>
              <a:rPr lang="it-IT" sz="1600" dirty="0" err="1">
                <a:solidFill>
                  <a:schemeClr val="accent1"/>
                </a:solidFill>
              </a:rPr>
              <a:t>row</a:t>
            </a:r>
            <a:r>
              <a:rPr lang="it-IT" sz="1600" dirty="0">
                <a:solidFill>
                  <a:schemeClr val="accent1"/>
                </a:solidFill>
              </a:rPr>
              <a:t>, click on </a:t>
            </a:r>
            <a:r>
              <a:rPr lang="it-IT" sz="1600" dirty="0" err="1">
                <a:solidFill>
                  <a:schemeClr val="accent1"/>
                </a:solidFill>
              </a:rPr>
              <a:t>Submit</a:t>
            </a:r>
            <a:r>
              <a:rPr lang="it-IT" sz="1600" dirty="0">
                <a:solidFill>
                  <a:schemeClr val="accent1"/>
                </a:solidFill>
              </a:rPr>
              <a:t> </a:t>
            </a:r>
          </a:p>
          <a:p>
            <a:r>
              <a:rPr lang="it-IT" dirty="0"/>
              <a:t>PUT </a:t>
            </a:r>
            <a:r>
              <a:rPr lang="it-IT" dirty="0">
                <a:solidFill>
                  <a:srgbClr val="505050"/>
                </a:solidFill>
                <a:latin typeface="OpenSans"/>
              </a:rPr>
              <a:t>/account/13036</a:t>
            </a:r>
          </a:p>
          <a:p>
            <a:r>
              <a:rPr lang="it-IT" dirty="0">
                <a:solidFill>
                  <a:srgbClr val="505050"/>
                </a:solidFill>
                <a:latin typeface="OpenSans"/>
              </a:rPr>
              <a:t>IN</a:t>
            </a:r>
          </a:p>
        </p:txBody>
      </p:sp>
      <p:pic>
        <p:nvPicPr>
          <p:cNvPr id="4" name="Immagine 3">
            <a:extLst>
              <a:ext uri="{FF2B5EF4-FFF2-40B4-BE49-F238E27FC236}">
                <a16:creationId xmlns:a16="http://schemas.microsoft.com/office/drawing/2014/main" id="{8CCF4EDA-1E76-43D9-839F-EA8664E287D9}"/>
              </a:ext>
            </a:extLst>
          </p:cNvPr>
          <p:cNvPicPr>
            <a:picLocks noChangeAspect="1"/>
          </p:cNvPicPr>
          <p:nvPr/>
        </p:nvPicPr>
        <p:blipFill>
          <a:blip r:embed="rId3"/>
          <a:stretch>
            <a:fillRect/>
          </a:stretch>
        </p:blipFill>
        <p:spPr>
          <a:xfrm>
            <a:off x="106532" y="811336"/>
            <a:ext cx="3277173" cy="3494335"/>
          </a:xfrm>
          <a:prstGeom prst="rect">
            <a:avLst/>
          </a:prstGeom>
        </p:spPr>
      </p:pic>
      <p:pic>
        <p:nvPicPr>
          <p:cNvPr id="5" name="Immagine 4">
            <a:extLst>
              <a:ext uri="{FF2B5EF4-FFF2-40B4-BE49-F238E27FC236}">
                <a16:creationId xmlns:a16="http://schemas.microsoft.com/office/drawing/2014/main" id="{72C5C663-F7AE-4242-9FA8-3BE4A6A5E100}"/>
              </a:ext>
            </a:extLst>
          </p:cNvPr>
          <p:cNvPicPr>
            <a:picLocks noChangeAspect="1"/>
          </p:cNvPicPr>
          <p:nvPr/>
        </p:nvPicPr>
        <p:blipFill>
          <a:blip r:embed="rId4"/>
          <a:stretch>
            <a:fillRect/>
          </a:stretch>
        </p:blipFill>
        <p:spPr>
          <a:xfrm>
            <a:off x="0" y="6103721"/>
            <a:ext cx="9149399" cy="760838"/>
          </a:xfrm>
          <a:prstGeom prst="rect">
            <a:avLst/>
          </a:prstGeom>
        </p:spPr>
      </p:pic>
      <p:pic>
        <p:nvPicPr>
          <p:cNvPr id="6" name="Immagine 5">
            <a:extLst>
              <a:ext uri="{FF2B5EF4-FFF2-40B4-BE49-F238E27FC236}">
                <a16:creationId xmlns:a16="http://schemas.microsoft.com/office/drawing/2014/main" id="{3B5535F0-0C4E-4F10-BB37-B77EE5C73419}"/>
              </a:ext>
            </a:extLst>
          </p:cNvPr>
          <p:cNvPicPr>
            <a:picLocks noChangeAspect="1"/>
          </p:cNvPicPr>
          <p:nvPr/>
        </p:nvPicPr>
        <p:blipFill>
          <a:blip r:embed="rId5"/>
          <a:stretch>
            <a:fillRect/>
          </a:stretch>
        </p:blipFill>
        <p:spPr>
          <a:xfrm>
            <a:off x="106532" y="5584975"/>
            <a:ext cx="11620870" cy="461689"/>
          </a:xfrm>
          <a:prstGeom prst="rect">
            <a:avLst/>
          </a:prstGeom>
        </p:spPr>
      </p:pic>
      <p:sp>
        <p:nvSpPr>
          <p:cNvPr id="7" name="CasellaDiTesto 6">
            <a:extLst>
              <a:ext uri="{FF2B5EF4-FFF2-40B4-BE49-F238E27FC236}">
                <a16:creationId xmlns:a16="http://schemas.microsoft.com/office/drawing/2014/main" id="{AC7C1749-661C-4D60-A130-49197CC9219B}"/>
              </a:ext>
            </a:extLst>
          </p:cNvPr>
          <p:cNvSpPr txBox="1"/>
          <p:nvPr/>
        </p:nvSpPr>
        <p:spPr>
          <a:xfrm>
            <a:off x="106532" y="5110549"/>
            <a:ext cx="2155010" cy="369332"/>
          </a:xfrm>
          <a:prstGeom prst="rect">
            <a:avLst/>
          </a:prstGeom>
          <a:noFill/>
        </p:spPr>
        <p:txBody>
          <a:bodyPr wrap="square" rtlCol="0">
            <a:spAutoFit/>
          </a:bodyPr>
          <a:lstStyle/>
          <a:p>
            <a:r>
              <a:rPr lang="it-IT" dirty="0"/>
              <a:t>OUT</a:t>
            </a:r>
          </a:p>
        </p:txBody>
      </p:sp>
      <p:sp>
        <p:nvSpPr>
          <p:cNvPr id="8" name="Segnaposto numero diapositiva 7">
            <a:extLst>
              <a:ext uri="{FF2B5EF4-FFF2-40B4-BE49-F238E27FC236}">
                <a16:creationId xmlns:a16="http://schemas.microsoft.com/office/drawing/2014/main" id="{A188B71F-4406-4EF1-B235-AC52D1DABAF3}"/>
              </a:ext>
            </a:extLst>
          </p:cNvPr>
          <p:cNvSpPr>
            <a:spLocks noGrp="1"/>
          </p:cNvSpPr>
          <p:nvPr>
            <p:ph type="sldNum" sz="quarter" idx="12"/>
          </p:nvPr>
        </p:nvSpPr>
        <p:spPr/>
        <p:txBody>
          <a:bodyPr/>
          <a:lstStyle/>
          <a:p>
            <a:fld id="{B471838B-02BF-48BB-AF36-A942095BF0A8}" type="slidenum">
              <a:rPr lang="it-IT" smtClean="0"/>
              <a:t>39</a:t>
            </a:fld>
            <a:endParaRPr lang="it-IT"/>
          </a:p>
        </p:txBody>
      </p:sp>
    </p:spTree>
    <p:extLst>
      <p:ext uri="{BB962C8B-B14F-4D97-AF65-F5344CB8AC3E}">
        <p14:creationId xmlns:p14="http://schemas.microsoft.com/office/powerpoint/2010/main" val="2633403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314B596-73C8-4BF0-81F5-D07D656C6DD8}"/>
              </a:ext>
            </a:extLst>
          </p:cNvPr>
          <p:cNvSpPr txBox="1"/>
          <p:nvPr/>
        </p:nvSpPr>
        <p:spPr>
          <a:xfrm>
            <a:off x="3021367" y="497274"/>
            <a:ext cx="9259411" cy="2092881"/>
          </a:xfrm>
          <a:prstGeom prst="rect">
            <a:avLst/>
          </a:prstGeom>
          <a:noFill/>
        </p:spPr>
        <p:txBody>
          <a:bodyPr wrap="square" rtlCol="0">
            <a:spAutoFit/>
          </a:bodyPr>
          <a:lstStyle/>
          <a:p>
            <a:r>
              <a:rPr lang="it-IT" dirty="0"/>
              <a:t>OUT</a:t>
            </a:r>
          </a:p>
          <a:p>
            <a:r>
              <a:rPr lang="en-US" sz="1200" dirty="0"/>
              <a:t>{</a:t>
            </a:r>
          </a:p>
          <a:p>
            <a:r>
              <a:rPr lang="en-US" sz="1200" dirty="0"/>
              <a:t>    "</a:t>
            </a:r>
            <a:r>
              <a:rPr lang="en-US" sz="1200" dirty="0" err="1">
                <a:solidFill>
                  <a:srgbClr val="A31515"/>
                </a:solidFill>
                <a:latin typeface="Consolas,  Courier New"/>
              </a:rPr>
              <a:t>statusInd</a:t>
            </a:r>
            <a:r>
              <a:rPr lang="en-US" sz="1200" dirty="0"/>
              <a:t>": "</a:t>
            </a:r>
            <a:r>
              <a:rPr lang="en-US" sz="1200" dirty="0">
                <a:solidFill>
                  <a:srgbClr val="0451A5"/>
                </a:solidFill>
                <a:latin typeface="Consolas,  Courier New"/>
              </a:rPr>
              <a:t>A</a:t>
            </a:r>
            <a:r>
              <a:rPr lang="en-US" sz="1200" dirty="0"/>
              <a:t>",</a:t>
            </a:r>
          </a:p>
          <a:p>
            <a:r>
              <a:rPr lang="en-US" sz="1200" dirty="0"/>
              <a:t>    "</a:t>
            </a:r>
            <a:r>
              <a:rPr lang="en-US" sz="1200" dirty="0">
                <a:solidFill>
                  <a:srgbClr val="A31515"/>
                </a:solidFill>
                <a:latin typeface="Consolas,  Courier New"/>
              </a:rPr>
              <a:t>msg</a:t>
            </a:r>
            <a:r>
              <a:rPr lang="en-US" sz="1200" dirty="0"/>
              <a:t>":</a:t>
            </a:r>
            <a:r>
              <a:rPr lang="en-US" dirty="0"/>
              <a:t> "</a:t>
            </a:r>
            <a:r>
              <a:rPr lang="en-US" sz="800" dirty="0">
                <a:solidFill>
                  <a:schemeClr val="accent1"/>
                </a:solidFill>
                <a:latin typeface="Consolas,  Courier New"/>
              </a:rPr>
              <a:t>Please read this </a:t>
            </a:r>
            <a:r>
              <a:rPr lang="en-US" sz="800" dirty="0" err="1">
                <a:solidFill>
                  <a:schemeClr val="accent1"/>
                </a:solidFill>
                <a:latin typeface="Consolas,  Courier New"/>
              </a:rPr>
              <a:t>eServices</a:t>
            </a:r>
            <a:r>
              <a:rPr lang="en-US" sz="800" dirty="0">
                <a:solidFill>
                  <a:schemeClr val="accent1"/>
                </a:solidFill>
                <a:latin typeface="Consolas,  Courier New"/>
              </a:rPr>
              <a:t> Disclosure and Agreement carefully and notify us at once if any parts are unclear. This disclosure and service agreement covers all of the </a:t>
            </a:r>
            <a:r>
              <a:rPr lang="en-US" sz="800" dirty="0" err="1">
                <a:solidFill>
                  <a:schemeClr val="accent1"/>
                </a:solidFill>
                <a:latin typeface="Consolas,  Courier New"/>
              </a:rPr>
              <a:t>eServices</a:t>
            </a:r>
            <a:r>
              <a:rPr lang="en-US" sz="800" dirty="0">
                <a:solidFill>
                  <a:schemeClr val="accent1"/>
                </a:solidFill>
                <a:latin typeface="Consolas,  Courier New"/>
              </a:rPr>
              <a:t> that the FAO  …………</a:t>
            </a:r>
            <a:r>
              <a:rPr lang="en-US" sz="800" dirty="0">
                <a:solidFill>
                  <a:schemeClr val="accent1"/>
                </a:solidFill>
              </a:rPr>
              <a:t>.",</a:t>
            </a:r>
          </a:p>
          <a:p>
            <a:r>
              <a:rPr lang="en-US" sz="800" dirty="0"/>
              <a:t>    "</a:t>
            </a:r>
            <a:r>
              <a:rPr lang="en-US" sz="1200" dirty="0" err="1">
                <a:solidFill>
                  <a:srgbClr val="A31515"/>
                </a:solidFill>
                <a:latin typeface="Consolas,  Courier New"/>
              </a:rPr>
              <a:t>indexNum</a:t>
            </a:r>
            <a:r>
              <a:rPr lang="en-US" sz="800" dirty="0"/>
              <a:t>": "</a:t>
            </a:r>
            <a:r>
              <a:rPr lang="en-US" sz="1200" dirty="0">
                <a:solidFill>
                  <a:srgbClr val="0451A5"/>
                </a:solidFill>
                <a:latin typeface="Consolas,  Courier New"/>
              </a:rPr>
              <a:t>0019646</a:t>
            </a:r>
            <a:r>
              <a:rPr lang="en-US" sz="800" dirty="0"/>
              <a:t>",</a:t>
            </a:r>
          </a:p>
          <a:p>
            <a:r>
              <a:rPr lang="en-US" sz="800" dirty="0"/>
              <a:t>    "</a:t>
            </a:r>
            <a:r>
              <a:rPr lang="en-US" sz="1200" dirty="0" err="1">
                <a:solidFill>
                  <a:srgbClr val="A31515"/>
                </a:solidFill>
                <a:latin typeface="Consolas,  Courier New"/>
              </a:rPr>
              <a:t>longName</a:t>
            </a:r>
            <a:r>
              <a:rPr lang="en-US" sz="800" dirty="0"/>
              <a:t>": "</a:t>
            </a:r>
            <a:r>
              <a:rPr lang="en-US" sz="1200" dirty="0">
                <a:solidFill>
                  <a:srgbClr val="0451A5"/>
                </a:solidFill>
                <a:latin typeface="Consolas,  Courier New"/>
              </a:rPr>
              <a:t>WALTERS,NANCY</a:t>
            </a:r>
            <a:r>
              <a:rPr lang="en-US" sz="800" dirty="0"/>
              <a:t>",</a:t>
            </a:r>
          </a:p>
          <a:p>
            <a:r>
              <a:rPr lang="en-US" sz="800" dirty="0"/>
              <a:t>    "</a:t>
            </a:r>
            <a:r>
              <a:rPr lang="en-US" sz="1200" dirty="0">
                <a:solidFill>
                  <a:srgbClr val="A31515"/>
                </a:solidFill>
                <a:latin typeface="Consolas,  Courier New"/>
              </a:rPr>
              <a:t>email</a:t>
            </a:r>
            <a:r>
              <a:rPr lang="en-US" sz="800" dirty="0"/>
              <a:t>": </a:t>
            </a:r>
            <a:r>
              <a:rPr lang="en-US" sz="1200" dirty="0">
                <a:solidFill>
                  <a:srgbClr val="0451A5"/>
                </a:solidFill>
                <a:latin typeface="Consolas,  Courier New"/>
              </a:rPr>
              <a:t>null</a:t>
            </a:r>
          </a:p>
          <a:p>
            <a:r>
              <a:rPr lang="en-US" sz="800" dirty="0"/>
              <a:t>}</a:t>
            </a:r>
          </a:p>
          <a:p>
            <a:endParaRPr lang="it-IT" dirty="0"/>
          </a:p>
        </p:txBody>
      </p:sp>
      <p:sp>
        <p:nvSpPr>
          <p:cNvPr id="3" name="CasellaDiTesto 2">
            <a:extLst>
              <a:ext uri="{FF2B5EF4-FFF2-40B4-BE49-F238E27FC236}">
                <a16:creationId xmlns:a16="http://schemas.microsoft.com/office/drawing/2014/main" id="{76FA9451-2E1D-464E-9BF5-4A50F5E3B845}"/>
              </a:ext>
            </a:extLst>
          </p:cNvPr>
          <p:cNvSpPr txBox="1"/>
          <p:nvPr/>
        </p:nvSpPr>
        <p:spPr>
          <a:xfrm>
            <a:off x="0" y="1361"/>
            <a:ext cx="3684233" cy="646331"/>
          </a:xfrm>
          <a:prstGeom prst="rect">
            <a:avLst/>
          </a:prstGeom>
          <a:noFill/>
        </p:spPr>
        <p:txBody>
          <a:bodyPr wrap="square" rtlCol="0">
            <a:spAutoFit/>
          </a:bodyPr>
          <a:lstStyle/>
          <a:p>
            <a:r>
              <a:rPr lang="it-IT" dirty="0">
                <a:solidFill>
                  <a:schemeClr val="accent1"/>
                </a:solidFill>
              </a:rPr>
              <a:t>Step 1 </a:t>
            </a:r>
            <a:r>
              <a:rPr lang="it-IT" dirty="0" err="1">
                <a:solidFill>
                  <a:schemeClr val="accent1"/>
                </a:solidFill>
              </a:rPr>
              <a:t>Registration</a:t>
            </a:r>
            <a:endParaRPr lang="it-IT" dirty="0">
              <a:solidFill>
                <a:schemeClr val="accent1"/>
              </a:solidFill>
            </a:endParaRPr>
          </a:p>
          <a:p>
            <a:r>
              <a:rPr lang="it-IT" b="1" dirty="0"/>
              <a:t>POST /</a:t>
            </a:r>
            <a:r>
              <a:rPr lang="it-IT" b="1" dirty="0" err="1"/>
              <a:t>request</a:t>
            </a:r>
            <a:r>
              <a:rPr lang="it-IT" b="1" dirty="0"/>
              <a:t>/</a:t>
            </a:r>
            <a:r>
              <a:rPr lang="it-IT" b="1" dirty="0" err="1"/>
              <a:t>checkStatus</a:t>
            </a:r>
            <a:r>
              <a:rPr lang="it-IT" dirty="0"/>
              <a:t> </a:t>
            </a:r>
          </a:p>
        </p:txBody>
      </p:sp>
      <p:sp>
        <p:nvSpPr>
          <p:cNvPr id="4" name="CasellaDiTesto 3">
            <a:extLst>
              <a:ext uri="{FF2B5EF4-FFF2-40B4-BE49-F238E27FC236}">
                <a16:creationId xmlns:a16="http://schemas.microsoft.com/office/drawing/2014/main" id="{868249E4-2E17-4C47-A163-5BFF033F46C4}"/>
              </a:ext>
            </a:extLst>
          </p:cNvPr>
          <p:cNvSpPr txBox="1"/>
          <p:nvPr/>
        </p:nvSpPr>
        <p:spPr>
          <a:xfrm>
            <a:off x="257811" y="613781"/>
            <a:ext cx="1944210" cy="1107996"/>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err="1">
                <a:solidFill>
                  <a:srgbClr val="A31515"/>
                </a:solidFill>
                <a:latin typeface="Consolas,  Courier New"/>
              </a:rPr>
              <a:t>indexNo</a:t>
            </a:r>
            <a:r>
              <a:rPr lang="it-IT" sz="1200" dirty="0"/>
              <a:t>" : "</a:t>
            </a:r>
            <a:r>
              <a:rPr lang="it-IT" sz="1200" dirty="0">
                <a:solidFill>
                  <a:srgbClr val="0451A5"/>
                </a:solidFill>
                <a:latin typeface="Consolas,  Courier New"/>
              </a:rPr>
              <a:t>0019646</a:t>
            </a:r>
            <a:r>
              <a:rPr lang="it-IT" sz="1200" dirty="0"/>
              <a:t>",</a:t>
            </a:r>
          </a:p>
          <a:p>
            <a:r>
              <a:rPr lang="it-IT" sz="1200" dirty="0"/>
              <a:t>"</a:t>
            </a:r>
            <a:r>
              <a:rPr lang="it-IT" sz="1200" dirty="0" err="1">
                <a:solidFill>
                  <a:srgbClr val="A31515"/>
                </a:solidFill>
                <a:latin typeface="Consolas,  Courier New"/>
              </a:rPr>
              <a:t>dob</a:t>
            </a:r>
            <a:r>
              <a:rPr lang="it-IT" sz="1200" dirty="0"/>
              <a:t>" : "</a:t>
            </a:r>
            <a:r>
              <a:rPr lang="it-IT" sz="1200" dirty="0">
                <a:solidFill>
                  <a:srgbClr val="0451A5"/>
                </a:solidFill>
                <a:latin typeface="Consolas,  Courier New"/>
              </a:rPr>
              <a:t>1965-01-05</a:t>
            </a:r>
            <a:r>
              <a:rPr lang="it-IT" sz="1200" dirty="0"/>
              <a:t>"</a:t>
            </a:r>
          </a:p>
          <a:p>
            <a:r>
              <a:rPr lang="it-IT" sz="1200" dirty="0"/>
              <a:t>}</a:t>
            </a:r>
            <a:endParaRPr lang="it-IT" dirty="0"/>
          </a:p>
        </p:txBody>
      </p:sp>
      <p:sp>
        <p:nvSpPr>
          <p:cNvPr id="5" name="CasellaDiTesto 4">
            <a:extLst>
              <a:ext uri="{FF2B5EF4-FFF2-40B4-BE49-F238E27FC236}">
                <a16:creationId xmlns:a16="http://schemas.microsoft.com/office/drawing/2014/main" id="{44DB3275-4183-49E2-9249-9D2AA0D8B441}"/>
              </a:ext>
            </a:extLst>
          </p:cNvPr>
          <p:cNvSpPr txBox="1"/>
          <p:nvPr/>
        </p:nvSpPr>
        <p:spPr>
          <a:xfrm>
            <a:off x="5750993" y="6488668"/>
            <a:ext cx="6441007" cy="369332"/>
          </a:xfrm>
          <a:prstGeom prst="rect">
            <a:avLst/>
          </a:prstGeom>
          <a:noFill/>
        </p:spPr>
        <p:txBody>
          <a:bodyPr wrap="square" rtlCol="0">
            <a:spAutoFit/>
          </a:bodyPr>
          <a:lstStyle/>
          <a:p>
            <a:r>
              <a:rPr lang="it-IT" dirty="0">
                <a:solidFill>
                  <a:schemeClr val="accent1"/>
                </a:solidFill>
              </a:rPr>
              <a:t>USER MUST AGREE AND SET PHONE EMAIL AND DEFINE THE </a:t>
            </a:r>
            <a:r>
              <a:rPr lang="it-IT" dirty="0" err="1">
                <a:solidFill>
                  <a:schemeClr val="accent1"/>
                </a:solidFill>
              </a:rPr>
              <a:t>Q&amp;As</a:t>
            </a:r>
            <a:r>
              <a:rPr lang="it-IT" dirty="0">
                <a:solidFill>
                  <a:schemeClr val="accent1"/>
                </a:solidFill>
              </a:rPr>
              <a:t> </a:t>
            </a:r>
            <a:endParaRPr lang="it-IT" dirty="0"/>
          </a:p>
        </p:txBody>
      </p:sp>
      <p:pic>
        <p:nvPicPr>
          <p:cNvPr id="7" name="Immagine 6">
            <a:extLst>
              <a:ext uri="{FF2B5EF4-FFF2-40B4-BE49-F238E27FC236}">
                <a16:creationId xmlns:a16="http://schemas.microsoft.com/office/drawing/2014/main" id="{60C8A9E3-BE7F-4685-B874-75029A282269}"/>
              </a:ext>
            </a:extLst>
          </p:cNvPr>
          <p:cNvPicPr>
            <a:picLocks noChangeAspect="1"/>
          </p:cNvPicPr>
          <p:nvPr/>
        </p:nvPicPr>
        <p:blipFill>
          <a:blip r:embed="rId2"/>
          <a:stretch>
            <a:fillRect/>
          </a:stretch>
        </p:blipFill>
        <p:spPr>
          <a:xfrm>
            <a:off x="3961477" y="2405247"/>
            <a:ext cx="4410998" cy="4103382"/>
          </a:xfrm>
          <a:prstGeom prst="rect">
            <a:avLst/>
          </a:prstGeom>
        </p:spPr>
      </p:pic>
      <p:pic>
        <p:nvPicPr>
          <p:cNvPr id="8" name="Immagine 7">
            <a:extLst>
              <a:ext uri="{FF2B5EF4-FFF2-40B4-BE49-F238E27FC236}">
                <a16:creationId xmlns:a16="http://schemas.microsoft.com/office/drawing/2014/main" id="{745738AB-6C14-4865-AF43-83AF8F20B77A}"/>
              </a:ext>
            </a:extLst>
          </p:cNvPr>
          <p:cNvPicPr>
            <a:picLocks noChangeAspect="1"/>
          </p:cNvPicPr>
          <p:nvPr/>
        </p:nvPicPr>
        <p:blipFill>
          <a:blip r:embed="rId3"/>
          <a:stretch>
            <a:fillRect/>
          </a:stretch>
        </p:blipFill>
        <p:spPr>
          <a:xfrm>
            <a:off x="8067737" y="2878556"/>
            <a:ext cx="4124262" cy="3467434"/>
          </a:xfrm>
          <a:prstGeom prst="rect">
            <a:avLst/>
          </a:prstGeom>
        </p:spPr>
      </p:pic>
      <p:pic>
        <p:nvPicPr>
          <p:cNvPr id="9" name="Immagine 8">
            <a:extLst>
              <a:ext uri="{FF2B5EF4-FFF2-40B4-BE49-F238E27FC236}">
                <a16:creationId xmlns:a16="http://schemas.microsoft.com/office/drawing/2014/main" id="{8064E85E-9157-405A-9DC5-1ECFC3C1BFE9}"/>
              </a:ext>
            </a:extLst>
          </p:cNvPr>
          <p:cNvPicPr>
            <a:picLocks noChangeAspect="1"/>
          </p:cNvPicPr>
          <p:nvPr/>
        </p:nvPicPr>
        <p:blipFill>
          <a:blip r:embed="rId4"/>
          <a:stretch>
            <a:fillRect/>
          </a:stretch>
        </p:blipFill>
        <p:spPr>
          <a:xfrm>
            <a:off x="0" y="3086068"/>
            <a:ext cx="3544913" cy="3338513"/>
          </a:xfrm>
          <a:prstGeom prst="rect">
            <a:avLst/>
          </a:prstGeom>
        </p:spPr>
      </p:pic>
      <p:sp>
        <p:nvSpPr>
          <p:cNvPr id="6" name="Segnaposto numero diapositiva 5">
            <a:extLst>
              <a:ext uri="{FF2B5EF4-FFF2-40B4-BE49-F238E27FC236}">
                <a16:creationId xmlns:a16="http://schemas.microsoft.com/office/drawing/2014/main" id="{9B989FC5-9A2E-4F56-B5D9-AA211FF131E8}"/>
              </a:ext>
            </a:extLst>
          </p:cNvPr>
          <p:cNvSpPr>
            <a:spLocks noGrp="1"/>
          </p:cNvSpPr>
          <p:nvPr>
            <p:ph type="sldNum" sz="quarter" idx="12"/>
          </p:nvPr>
        </p:nvSpPr>
        <p:spPr/>
        <p:txBody>
          <a:bodyPr/>
          <a:lstStyle/>
          <a:p>
            <a:fld id="{B471838B-02BF-48BB-AF36-A942095BF0A8}" type="slidenum">
              <a:rPr lang="it-IT" smtClean="0"/>
              <a:t>4</a:t>
            </a:fld>
            <a:endParaRPr lang="it-IT"/>
          </a:p>
        </p:txBody>
      </p:sp>
      <p:sp>
        <p:nvSpPr>
          <p:cNvPr id="10" name="Rettangolo 9">
            <a:extLst>
              <a:ext uri="{FF2B5EF4-FFF2-40B4-BE49-F238E27FC236}">
                <a16:creationId xmlns:a16="http://schemas.microsoft.com/office/drawing/2014/main" id="{2B9BAE0F-7138-46FA-A8AF-AD4231F3F204}"/>
              </a:ext>
            </a:extLst>
          </p:cNvPr>
          <p:cNvSpPr/>
          <p:nvPr/>
        </p:nvSpPr>
        <p:spPr>
          <a:xfrm>
            <a:off x="1339996" y="6487307"/>
            <a:ext cx="4410998" cy="369332"/>
          </a:xfrm>
          <a:prstGeom prst="rect">
            <a:avLst/>
          </a:prstGeom>
        </p:spPr>
        <p:txBody>
          <a:bodyPr wrap="square">
            <a:spAutoFit/>
          </a:bodyPr>
          <a:lstStyle/>
          <a:p>
            <a:pPr marL="742950" lvl="1" indent="-285750">
              <a:buFont typeface="Arial" panose="020B0604020202020204" pitchFamily="34" charset="0"/>
              <a:buChar char="•"/>
            </a:pPr>
            <a:r>
              <a:rPr lang="en-US" i="1" dirty="0">
                <a:solidFill>
                  <a:schemeClr val="accent2">
                    <a:lumMod val="75000"/>
                  </a:schemeClr>
                </a:solidFill>
              </a:rPr>
              <a:t>jasper report </a:t>
            </a:r>
            <a:r>
              <a:rPr lang="en-US" b="1" i="1" dirty="0" err="1">
                <a:solidFill>
                  <a:schemeClr val="accent2">
                    <a:lumMod val="75000"/>
                  </a:schemeClr>
                </a:solidFill>
              </a:rPr>
              <a:t>eServAgreement.jrxml</a:t>
            </a:r>
            <a:endParaRPr lang="it-IT" dirty="0">
              <a:solidFill>
                <a:schemeClr val="accent2">
                  <a:lumMod val="75000"/>
                </a:schemeClr>
              </a:solidFill>
            </a:endParaRPr>
          </a:p>
        </p:txBody>
      </p:sp>
      <p:cxnSp>
        <p:nvCxnSpPr>
          <p:cNvPr id="12" name="Connettore 2 11">
            <a:extLst>
              <a:ext uri="{FF2B5EF4-FFF2-40B4-BE49-F238E27FC236}">
                <a16:creationId xmlns:a16="http://schemas.microsoft.com/office/drawing/2014/main" id="{5DEB4AD1-F6AB-4D43-9C91-5E96D3653EA3}"/>
              </a:ext>
            </a:extLst>
          </p:cNvPr>
          <p:cNvCxnSpPr/>
          <p:nvPr/>
        </p:nvCxnSpPr>
        <p:spPr>
          <a:xfrm flipH="1">
            <a:off x="5383763" y="6424581"/>
            <a:ext cx="2248678" cy="153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8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FE5D92F-E926-4386-8A76-10F2127B9CB1}"/>
              </a:ext>
            </a:extLst>
          </p:cNvPr>
          <p:cNvPicPr>
            <a:picLocks noChangeAspect="1"/>
          </p:cNvPicPr>
          <p:nvPr/>
        </p:nvPicPr>
        <p:blipFill>
          <a:blip r:embed="rId2"/>
          <a:stretch>
            <a:fillRect/>
          </a:stretch>
        </p:blipFill>
        <p:spPr>
          <a:xfrm>
            <a:off x="6152708" y="340660"/>
            <a:ext cx="6039292" cy="4951725"/>
          </a:xfrm>
          <a:prstGeom prst="rect">
            <a:avLst/>
          </a:prstGeom>
        </p:spPr>
      </p:pic>
      <p:sp>
        <p:nvSpPr>
          <p:cNvPr id="3" name="CasellaDiTesto 2">
            <a:extLst>
              <a:ext uri="{FF2B5EF4-FFF2-40B4-BE49-F238E27FC236}">
                <a16:creationId xmlns:a16="http://schemas.microsoft.com/office/drawing/2014/main" id="{B518DE1B-AB2A-484F-87DC-5546B32A9572}"/>
              </a:ext>
            </a:extLst>
          </p:cNvPr>
          <p:cNvSpPr txBox="1"/>
          <p:nvPr/>
        </p:nvSpPr>
        <p:spPr>
          <a:xfrm>
            <a:off x="106532" y="0"/>
            <a:ext cx="11478827"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 </a:t>
            </a:r>
            <a:r>
              <a:rPr lang="it-IT" sz="1600" dirty="0">
                <a:solidFill>
                  <a:schemeClr val="accent1"/>
                </a:solidFill>
              </a:rPr>
              <a:t>Double click on ACCOUNTS PENDING APPROVAL </a:t>
            </a:r>
            <a:r>
              <a:rPr lang="it-IT" sz="1600" dirty="0" err="1">
                <a:solidFill>
                  <a:schemeClr val="accent1"/>
                </a:solidFill>
              </a:rPr>
              <a:t>row</a:t>
            </a:r>
            <a:r>
              <a:rPr lang="it-IT" sz="1600" dirty="0">
                <a:solidFill>
                  <a:schemeClr val="accent1"/>
                </a:solidFill>
              </a:rPr>
              <a:t>, click on Delete </a:t>
            </a:r>
          </a:p>
          <a:p>
            <a:r>
              <a:rPr lang="it-IT" dirty="0"/>
              <a:t>DELETE </a:t>
            </a:r>
            <a:r>
              <a:rPr lang="it-IT" dirty="0">
                <a:solidFill>
                  <a:srgbClr val="505050"/>
                </a:solidFill>
                <a:latin typeface="OpenSans"/>
              </a:rPr>
              <a:t>/account/13037</a:t>
            </a:r>
          </a:p>
        </p:txBody>
      </p:sp>
      <p:pic>
        <p:nvPicPr>
          <p:cNvPr id="4" name="Immagine 3">
            <a:extLst>
              <a:ext uri="{FF2B5EF4-FFF2-40B4-BE49-F238E27FC236}">
                <a16:creationId xmlns:a16="http://schemas.microsoft.com/office/drawing/2014/main" id="{002C1784-095D-4B4E-9D86-DAB9DAEE3877}"/>
              </a:ext>
            </a:extLst>
          </p:cNvPr>
          <p:cNvPicPr>
            <a:picLocks noChangeAspect="1"/>
          </p:cNvPicPr>
          <p:nvPr/>
        </p:nvPicPr>
        <p:blipFill>
          <a:blip r:embed="rId3"/>
          <a:stretch>
            <a:fillRect/>
          </a:stretch>
        </p:blipFill>
        <p:spPr>
          <a:xfrm>
            <a:off x="0" y="6103721"/>
            <a:ext cx="9149399" cy="760838"/>
          </a:xfrm>
          <a:prstGeom prst="rect">
            <a:avLst/>
          </a:prstGeom>
        </p:spPr>
      </p:pic>
      <p:sp>
        <p:nvSpPr>
          <p:cNvPr id="5" name="CasellaDiTesto 4">
            <a:extLst>
              <a:ext uri="{FF2B5EF4-FFF2-40B4-BE49-F238E27FC236}">
                <a16:creationId xmlns:a16="http://schemas.microsoft.com/office/drawing/2014/main" id="{4F2D27FE-7D46-428B-A28E-8CD65A5F0013}"/>
              </a:ext>
            </a:extLst>
          </p:cNvPr>
          <p:cNvSpPr txBox="1"/>
          <p:nvPr/>
        </p:nvSpPr>
        <p:spPr>
          <a:xfrm>
            <a:off x="106532" y="5110549"/>
            <a:ext cx="2155010" cy="369332"/>
          </a:xfrm>
          <a:prstGeom prst="rect">
            <a:avLst/>
          </a:prstGeom>
          <a:noFill/>
        </p:spPr>
        <p:txBody>
          <a:bodyPr wrap="square" rtlCol="0">
            <a:spAutoFit/>
          </a:bodyPr>
          <a:lstStyle/>
          <a:p>
            <a:r>
              <a:rPr lang="it-IT" dirty="0"/>
              <a:t>OUT</a:t>
            </a:r>
          </a:p>
        </p:txBody>
      </p:sp>
      <p:pic>
        <p:nvPicPr>
          <p:cNvPr id="6" name="Immagine 5">
            <a:extLst>
              <a:ext uri="{FF2B5EF4-FFF2-40B4-BE49-F238E27FC236}">
                <a16:creationId xmlns:a16="http://schemas.microsoft.com/office/drawing/2014/main" id="{EE4E63B5-D1E5-4B32-A1E4-A9AEE1D633D7}"/>
              </a:ext>
            </a:extLst>
          </p:cNvPr>
          <p:cNvPicPr>
            <a:picLocks noChangeAspect="1"/>
          </p:cNvPicPr>
          <p:nvPr/>
        </p:nvPicPr>
        <p:blipFill>
          <a:blip r:embed="rId4"/>
          <a:stretch>
            <a:fillRect/>
          </a:stretch>
        </p:blipFill>
        <p:spPr>
          <a:xfrm>
            <a:off x="106532" y="5498707"/>
            <a:ext cx="5610225" cy="552450"/>
          </a:xfrm>
          <a:prstGeom prst="rect">
            <a:avLst/>
          </a:prstGeom>
        </p:spPr>
      </p:pic>
      <p:sp>
        <p:nvSpPr>
          <p:cNvPr id="7" name="Segnaposto numero diapositiva 6">
            <a:extLst>
              <a:ext uri="{FF2B5EF4-FFF2-40B4-BE49-F238E27FC236}">
                <a16:creationId xmlns:a16="http://schemas.microsoft.com/office/drawing/2014/main" id="{CD264263-2D07-40CF-A67B-F84E43B7E649}"/>
              </a:ext>
            </a:extLst>
          </p:cNvPr>
          <p:cNvSpPr>
            <a:spLocks noGrp="1"/>
          </p:cNvSpPr>
          <p:nvPr>
            <p:ph type="sldNum" sz="quarter" idx="12"/>
          </p:nvPr>
        </p:nvSpPr>
        <p:spPr/>
        <p:txBody>
          <a:bodyPr/>
          <a:lstStyle/>
          <a:p>
            <a:fld id="{B471838B-02BF-48BB-AF36-A942095BF0A8}" type="slidenum">
              <a:rPr lang="it-IT" smtClean="0"/>
              <a:t>40</a:t>
            </a:fld>
            <a:endParaRPr lang="it-IT"/>
          </a:p>
        </p:txBody>
      </p:sp>
    </p:spTree>
    <p:extLst>
      <p:ext uri="{BB962C8B-B14F-4D97-AF65-F5344CB8AC3E}">
        <p14:creationId xmlns:p14="http://schemas.microsoft.com/office/powerpoint/2010/main" val="2825471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80F0BEB-9A9A-4AD4-8C14-65D4222455EE}"/>
              </a:ext>
            </a:extLst>
          </p:cNvPr>
          <p:cNvPicPr>
            <a:picLocks noChangeAspect="1"/>
          </p:cNvPicPr>
          <p:nvPr/>
        </p:nvPicPr>
        <p:blipFill>
          <a:blip r:embed="rId2"/>
          <a:stretch>
            <a:fillRect/>
          </a:stretch>
        </p:blipFill>
        <p:spPr>
          <a:xfrm>
            <a:off x="4733925" y="323165"/>
            <a:ext cx="7458075" cy="4972050"/>
          </a:xfrm>
          <a:prstGeom prst="rect">
            <a:avLst/>
          </a:prstGeom>
        </p:spPr>
      </p:pic>
      <p:sp>
        <p:nvSpPr>
          <p:cNvPr id="3" name="CasellaDiTesto 2">
            <a:extLst>
              <a:ext uri="{FF2B5EF4-FFF2-40B4-BE49-F238E27FC236}">
                <a16:creationId xmlns:a16="http://schemas.microsoft.com/office/drawing/2014/main" id="{1F426150-2982-4534-937E-01F9DC6A4221}"/>
              </a:ext>
            </a:extLst>
          </p:cNvPr>
          <p:cNvSpPr txBox="1"/>
          <p:nvPr/>
        </p:nvSpPr>
        <p:spPr>
          <a:xfrm>
            <a:off x="106532" y="0"/>
            <a:ext cx="11978631"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 Double click on an Active account (data </a:t>
            </a:r>
            <a:r>
              <a:rPr lang="it-IT" dirty="0" err="1">
                <a:solidFill>
                  <a:schemeClr val="accent1"/>
                </a:solidFill>
              </a:rPr>
              <a:t>already</a:t>
            </a:r>
            <a:r>
              <a:rPr lang="it-IT" dirty="0">
                <a:solidFill>
                  <a:schemeClr val="accent1"/>
                </a:solidFill>
              </a:rPr>
              <a:t> </a:t>
            </a:r>
            <a:r>
              <a:rPr lang="it-IT" dirty="0" err="1">
                <a:solidFill>
                  <a:schemeClr val="accent1"/>
                </a:solidFill>
              </a:rPr>
              <a:t>present</a:t>
            </a:r>
            <a:r>
              <a:rPr lang="it-IT" dirty="0">
                <a:solidFill>
                  <a:schemeClr val="accent1"/>
                </a:solidFill>
              </a:rPr>
              <a:t> on the list), click on Delete action</a:t>
            </a:r>
          </a:p>
          <a:p>
            <a:r>
              <a:rPr lang="it-IT" dirty="0"/>
              <a:t>PUT </a:t>
            </a:r>
            <a:r>
              <a:rPr lang="it-IT" dirty="0">
                <a:solidFill>
                  <a:srgbClr val="505050"/>
                </a:solidFill>
                <a:latin typeface="OpenSans"/>
              </a:rPr>
              <a:t>/account/</a:t>
            </a:r>
            <a:r>
              <a:rPr lang="it-IT" dirty="0" err="1">
                <a:solidFill>
                  <a:srgbClr val="505050"/>
                </a:solidFill>
                <a:latin typeface="OpenSans"/>
              </a:rPr>
              <a:t>close</a:t>
            </a:r>
            <a:r>
              <a:rPr lang="it-IT" dirty="0">
                <a:solidFill>
                  <a:srgbClr val="505050"/>
                </a:solidFill>
                <a:latin typeface="OpenSans"/>
              </a:rPr>
              <a:t>/1836</a:t>
            </a:r>
          </a:p>
        </p:txBody>
      </p:sp>
      <p:pic>
        <p:nvPicPr>
          <p:cNvPr id="4" name="Immagine 3">
            <a:extLst>
              <a:ext uri="{FF2B5EF4-FFF2-40B4-BE49-F238E27FC236}">
                <a16:creationId xmlns:a16="http://schemas.microsoft.com/office/drawing/2014/main" id="{CA37BFC7-04EE-4559-A299-BCAE36400710}"/>
              </a:ext>
            </a:extLst>
          </p:cNvPr>
          <p:cNvPicPr>
            <a:picLocks noChangeAspect="1"/>
          </p:cNvPicPr>
          <p:nvPr/>
        </p:nvPicPr>
        <p:blipFill>
          <a:blip r:embed="rId3"/>
          <a:stretch>
            <a:fillRect/>
          </a:stretch>
        </p:blipFill>
        <p:spPr>
          <a:xfrm>
            <a:off x="0" y="5432642"/>
            <a:ext cx="6467475" cy="371475"/>
          </a:xfrm>
          <a:prstGeom prst="rect">
            <a:avLst/>
          </a:prstGeom>
        </p:spPr>
      </p:pic>
      <p:sp>
        <p:nvSpPr>
          <p:cNvPr id="5" name="CasellaDiTesto 4">
            <a:extLst>
              <a:ext uri="{FF2B5EF4-FFF2-40B4-BE49-F238E27FC236}">
                <a16:creationId xmlns:a16="http://schemas.microsoft.com/office/drawing/2014/main" id="{D2E35468-E0ED-45AB-B018-08EFFF44980C}"/>
              </a:ext>
            </a:extLst>
          </p:cNvPr>
          <p:cNvSpPr txBox="1"/>
          <p:nvPr/>
        </p:nvSpPr>
        <p:spPr>
          <a:xfrm>
            <a:off x="106532" y="5110549"/>
            <a:ext cx="2155010" cy="369332"/>
          </a:xfrm>
          <a:prstGeom prst="rect">
            <a:avLst/>
          </a:prstGeom>
          <a:noFill/>
        </p:spPr>
        <p:txBody>
          <a:bodyPr wrap="square" rtlCol="0">
            <a:spAutoFit/>
          </a:bodyPr>
          <a:lstStyle/>
          <a:p>
            <a:r>
              <a:rPr lang="it-IT" dirty="0"/>
              <a:t>OUT</a:t>
            </a:r>
          </a:p>
        </p:txBody>
      </p:sp>
      <p:sp>
        <p:nvSpPr>
          <p:cNvPr id="6" name="Segnaposto numero diapositiva 5">
            <a:extLst>
              <a:ext uri="{FF2B5EF4-FFF2-40B4-BE49-F238E27FC236}">
                <a16:creationId xmlns:a16="http://schemas.microsoft.com/office/drawing/2014/main" id="{040C504C-FA63-4C90-A470-3AE5E6146CC3}"/>
              </a:ext>
            </a:extLst>
          </p:cNvPr>
          <p:cNvSpPr>
            <a:spLocks noGrp="1"/>
          </p:cNvSpPr>
          <p:nvPr>
            <p:ph type="sldNum" sz="quarter" idx="12"/>
          </p:nvPr>
        </p:nvSpPr>
        <p:spPr/>
        <p:txBody>
          <a:bodyPr/>
          <a:lstStyle/>
          <a:p>
            <a:fld id="{B471838B-02BF-48BB-AF36-A942095BF0A8}" type="slidenum">
              <a:rPr lang="it-IT" smtClean="0"/>
              <a:t>41</a:t>
            </a:fld>
            <a:endParaRPr lang="it-IT"/>
          </a:p>
        </p:txBody>
      </p:sp>
    </p:spTree>
    <p:extLst>
      <p:ext uri="{BB962C8B-B14F-4D97-AF65-F5344CB8AC3E}">
        <p14:creationId xmlns:p14="http://schemas.microsoft.com/office/powerpoint/2010/main" val="4150414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192925F2-426C-42A8-B9F3-57F9309878CA}"/>
              </a:ext>
            </a:extLst>
          </p:cNvPr>
          <p:cNvSpPr/>
          <p:nvPr/>
        </p:nvSpPr>
        <p:spPr>
          <a:xfrm>
            <a:off x="8453718" y="3318570"/>
            <a:ext cx="3738282" cy="3539430"/>
          </a:xfrm>
          <a:prstGeom prst="rect">
            <a:avLst/>
          </a:prstGeom>
        </p:spPr>
        <p:txBody>
          <a:bodyPr wrap="square">
            <a:spAutoFit/>
          </a:bodyPr>
          <a:lstStyle/>
          <a:p>
            <a:r>
              <a:rPr lang="it-IT" sz="800" dirty="0">
                <a:solidFill>
                  <a:srgbClr val="000000"/>
                </a:solidFill>
                <a:latin typeface="Consolas,  Courier New"/>
              </a:rPr>
              <a:t>[</a:t>
            </a:r>
          </a:p>
          <a:p>
            <a:r>
              <a:rPr lang="it-IT" sz="800" dirty="0">
                <a:solidFill>
                  <a:srgbClr val="000000"/>
                </a:solidFill>
                <a:latin typeface="Consolas,  Courier New"/>
              </a:rPr>
              <a:t>    {</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reqSeq</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13034</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accSeqRef</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1836</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indexNo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"0111690"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accountNo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"000002090X48"</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"bank"</a:t>
            </a:r>
            <a:r>
              <a:rPr lang="it-IT" sz="800" dirty="0">
                <a:solidFill>
                  <a:srgbClr val="000000"/>
                </a:solidFill>
                <a:latin typeface="Consolas,  Courier New"/>
              </a:rPr>
              <a:t>: </a:t>
            </a:r>
            <a:r>
              <a:rPr lang="it-IT" sz="800" dirty="0">
                <a:solidFill>
                  <a:srgbClr val="0451A5"/>
                </a:solidFill>
                <a:latin typeface="Consolas,  Courier New"/>
              </a:rPr>
              <a:t>"Banca Popolare di Sondrio"</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address</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"Viale delle Terme di Caracalla 1, 00153"</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"city"</a:t>
            </a:r>
            <a:r>
              <a:rPr lang="it-IT" sz="800" dirty="0">
                <a:solidFill>
                  <a:srgbClr val="000000"/>
                </a:solidFill>
                <a:latin typeface="Consolas,  Courier New"/>
              </a:rPr>
              <a:t>: </a:t>
            </a:r>
            <a:r>
              <a:rPr lang="it-IT" sz="800" dirty="0">
                <a:solidFill>
                  <a:srgbClr val="0451A5"/>
                </a:solidFill>
                <a:latin typeface="Consolas,  Courier New"/>
              </a:rPr>
              <a:t>"Rome"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"country"</a:t>
            </a:r>
            <a:r>
              <a:rPr lang="it-IT" sz="800" dirty="0">
                <a:solidFill>
                  <a:srgbClr val="000000"/>
                </a:solidFill>
                <a:latin typeface="Consolas,  Courier New"/>
              </a:rPr>
              <a:t>: </a:t>
            </a:r>
            <a:r>
              <a:rPr lang="it-IT" sz="800" dirty="0">
                <a:solidFill>
                  <a:srgbClr val="0451A5"/>
                </a:solidFill>
                <a:latin typeface="Consolas,  Courier New"/>
              </a:rPr>
              <a:t>"IT"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branch</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"Agenzia 29 di Roma, FAO </a:t>
            </a:r>
            <a:r>
              <a:rPr lang="it-IT" sz="800" dirty="0" err="1">
                <a:solidFill>
                  <a:srgbClr val="0451A5"/>
                </a:solidFill>
                <a:latin typeface="Consolas,  Courier New"/>
              </a:rPr>
              <a:t>Branch</a:t>
            </a:r>
            <a:r>
              <a:rPr lang="it-IT" sz="800" dirty="0">
                <a:solidFill>
                  <a:srgbClr val="0451A5"/>
                </a:solidFill>
                <a:latin typeface="Consolas,  Courier New"/>
              </a:rPr>
              <a: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bankCode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"IT09 U056 9603 2290 0000 2090 X48"</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beneficiary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a:t>
            </a:r>
            <a:r>
              <a:rPr lang="it-IT" sz="800" dirty="0" err="1">
                <a:solidFill>
                  <a:srgbClr val="0451A5"/>
                </a:solidFill>
                <a:latin typeface="Consolas,  Courier New"/>
              </a:rPr>
              <a:t>Jayne</a:t>
            </a:r>
            <a:r>
              <a:rPr lang="it-IT" sz="800" dirty="0">
                <a:solidFill>
                  <a:srgbClr val="0451A5"/>
                </a:solidFill>
                <a:latin typeface="Consolas,  Courier New"/>
              </a:rPr>
              <a:t> Ann Rose"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beneAddr</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"Via Badia di Cava 56, Scala C, Int 1"</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beneCity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"Rome"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beneCountry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"IT"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currencyCode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"EUR"</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submissionDate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"2020-05-25T14:35:14.000+0000"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actionType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"D"</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statusInd</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"A"</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statusDate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"2020-05-25T14:35:14.000+0000"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addaccinfo</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fCode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assignTo</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verifiedBy</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regFamType</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endParaRPr lang="it-IT" sz="800" dirty="0">
              <a:solidFill>
                <a:srgbClr val="000000"/>
              </a:solidFill>
              <a:latin typeface="Consolas,  Courier New"/>
            </a:endParaRPr>
          </a:p>
          <a:p>
            <a:r>
              <a:rPr lang="it-IT" sz="800" dirty="0">
                <a:solidFill>
                  <a:srgbClr val="000000"/>
                </a:solidFill>
                <a:latin typeface="Consolas,  Courier New"/>
              </a:rPr>
              <a:t>    }</a:t>
            </a:r>
          </a:p>
          <a:p>
            <a:r>
              <a:rPr lang="it-IT" sz="800" dirty="0">
                <a:solidFill>
                  <a:srgbClr val="000000"/>
                </a:solidFill>
                <a:latin typeface="Consolas,  Courier New"/>
              </a:rPr>
              <a:t>]</a:t>
            </a:r>
            <a:endParaRPr lang="it-IT" sz="800" b="0" dirty="0">
              <a:solidFill>
                <a:srgbClr val="000000"/>
              </a:solidFill>
              <a:effectLst/>
              <a:latin typeface="Consolas,  Courier New"/>
            </a:endParaRPr>
          </a:p>
        </p:txBody>
      </p:sp>
      <p:pic>
        <p:nvPicPr>
          <p:cNvPr id="5" name="Immagine 4">
            <a:extLst>
              <a:ext uri="{FF2B5EF4-FFF2-40B4-BE49-F238E27FC236}">
                <a16:creationId xmlns:a16="http://schemas.microsoft.com/office/drawing/2014/main" id="{B96F91AA-1E2C-4D4D-AB53-9A9236521A4C}"/>
              </a:ext>
            </a:extLst>
          </p:cNvPr>
          <p:cNvPicPr>
            <a:picLocks noChangeAspect="1"/>
          </p:cNvPicPr>
          <p:nvPr/>
        </p:nvPicPr>
        <p:blipFill>
          <a:blip r:embed="rId2"/>
          <a:stretch>
            <a:fillRect/>
          </a:stretch>
        </p:blipFill>
        <p:spPr>
          <a:xfrm>
            <a:off x="5718485" y="246291"/>
            <a:ext cx="6473515" cy="2901682"/>
          </a:xfrm>
          <a:prstGeom prst="rect">
            <a:avLst/>
          </a:prstGeom>
        </p:spPr>
      </p:pic>
      <p:sp>
        <p:nvSpPr>
          <p:cNvPr id="10" name="CasellaDiTesto 9">
            <a:extLst>
              <a:ext uri="{FF2B5EF4-FFF2-40B4-BE49-F238E27FC236}">
                <a16:creationId xmlns:a16="http://schemas.microsoft.com/office/drawing/2014/main" id="{2BD6DB35-F62E-44CE-9A54-892E6CD07CE4}"/>
              </a:ext>
            </a:extLst>
          </p:cNvPr>
          <p:cNvSpPr txBox="1"/>
          <p:nvPr/>
        </p:nvSpPr>
        <p:spPr>
          <a:xfrm>
            <a:off x="106532" y="0"/>
            <a:ext cx="11478827"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a:t>
            </a:r>
            <a:r>
              <a:rPr lang="it-IT" dirty="0" err="1">
                <a:solidFill>
                  <a:schemeClr val="accent1"/>
                </a:solidFill>
              </a:rPr>
              <a:t>Beneficiary</a:t>
            </a:r>
            <a:r>
              <a:rPr lang="it-IT" dirty="0">
                <a:solidFill>
                  <a:schemeClr val="accent1"/>
                </a:solidFill>
              </a:rPr>
              <a:t> Account History</a:t>
            </a:r>
          </a:p>
          <a:p>
            <a:r>
              <a:rPr lang="it-IT" dirty="0"/>
              <a:t>GET </a:t>
            </a:r>
            <a:r>
              <a:rPr lang="it-IT" dirty="0">
                <a:solidFill>
                  <a:srgbClr val="505050"/>
                </a:solidFill>
                <a:latin typeface="OpenSans"/>
              </a:rPr>
              <a:t>/account/</a:t>
            </a:r>
            <a:r>
              <a:rPr lang="it-IT" dirty="0" err="1">
                <a:solidFill>
                  <a:srgbClr val="505050"/>
                </a:solidFill>
                <a:latin typeface="OpenSans"/>
              </a:rPr>
              <a:t>rejected</a:t>
            </a:r>
            <a:r>
              <a:rPr lang="it-IT" dirty="0">
                <a:solidFill>
                  <a:srgbClr val="505050"/>
                </a:solidFill>
                <a:latin typeface="OpenSans"/>
              </a:rPr>
              <a:t>/0111690</a:t>
            </a:r>
          </a:p>
        </p:txBody>
      </p:sp>
      <p:sp>
        <p:nvSpPr>
          <p:cNvPr id="11" name="CasellaDiTesto 10">
            <a:extLst>
              <a:ext uri="{FF2B5EF4-FFF2-40B4-BE49-F238E27FC236}">
                <a16:creationId xmlns:a16="http://schemas.microsoft.com/office/drawing/2014/main" id="{53A6DD33-3D20-48B1-9AA4-AA3A7E5930D1}"/>
              </a:ext>
            </a:extLst>
          </p:cNvPr>
          <p:cNvSpPr txBox="1"/>
          <p:nvPr/>
        </p:nvSpPr>
        <p:spPr>
          <a:xfrm>
            <a:off x="5206724" y="3219116"/>
            <a:ext cx="3568725" cy="369332"/>
          </a:xfrm>
          <a:prstGeom prst="rect">
            <a:avLst/>
          </a:prstGeom>
          <a:noFill/>
        </p:spPr>
        <p:txBody>
          <a:bodyPr wrap="square" rtlCol="0">
            <a:spAutoFit/>
          </a:bodyPr>
          <a:lstStyle/>
          <a:p>
            <a:r>
              <a:rPr lang="it-IT" dirty="0"/>
              <a:t>GET </a:t>
            </a:r>
            <a:r>
              <a:rPr lang="it-IT" dirty="0">
                <a:solidFill>
                  <a:srgbClr val="505050"/>
                </a:solidFill>
                <a:latin typeface="OpenSans"/>
              </a:rPr>
              <a:t>/account/</a:t>
            </a:r>
            <a:r>
              <a:rPr lang="it-IT" dirty="0" err="1">
                <a:solidFill>
                  <a:srgbClr val="505050"/>
                </a:solidFill>
                <a:latin typeface="OpenSans"/>
              </a:rPr>
              <a:t>deleted</a:t>
            </a:r>
            <a:r>
              <a:rPr lang="it-IT" dirty="0">
                <a:solidFill>
                  <a:srgbClr val="505050"/>
                </a:solidFill>
                <a:latin typeface="OpenSans"/>
              </a:rPr>
              <a:t>/0111690</a:t>
            </a:r>
          </a:p>
        </p:txBody>
      </p:sp>
      <p:sp>
        <p:nvSpPr>
          <p:cNvPr id="12" name="Rettangolo 11">
            <a:extLst>
              <a:ext uri="{FF2B5EF4-FFF2-40B4-BE49-F238E27FC236}">
                <a16:creationId xmlns:a16="http://schemas.microsoft.com/office/drawing/2014/main" id="{44758711-6C06-467E-AF5C-658DC10E254B}"/>
              </a:ext>
            </a:extLst>
          </p:cNvPr>
          <p:cNvSpPr/>
          <p:nvPr/>
        </p:nvSpPr>
        <p:spPr>
          <a:xfrm>
            <a:off x="179204" y="3596326"/>
            <a:ext cx="7537151" cy="400110"/>
          </a:xfrm>
          <a:prstGeom prst="rect">
            <a:avLst/>
          </a:prstGeom>
          <a:ln>
            <a:solidFill>
              <a:schemeClr val="accent3"/>
            </a:solidFill>
          </a:ln>
        </p:spPr>
        <p:txBody>
          <a:bodyPr wrap="square">
            <a:spAutoFit/>
          </a:bodyPr>
          <a:lstStyle/>
          <a:p>
            <a:r>
              <a:rPr lang="en-US" sz="1000" i="1" dirty="0">
                <a:solidFill>
                  <a:schemeClr val="bg1">
                    <a:lumMod val="50000"/>
                  </a:schemeClr>
                </a:solidFill>
              </a:rPr>
              <a:t>NOTE: when double click on a row: show the details already present on the output;</a:t>
            </a:r>
          </a:p>
          <a:p>
            <a:r>
              <a:rPr lang="en-US" sz="1000" i="1" dirty="0">
                <a:solidFill>
                  <a:schemeClr val="bg1">
                    <a:lumMod val="50000"/>
                  </a:schemeClr>
                </a:solidFill>
              </a:rPr>
              <a:t>For Rejected with Status New and for Deleted open the editable form to insert a new request, For the others only the details not editable.</a:t>
            </a:r>
            <a:endParaRPr lang="it-IT" sz="1000" i="1" dirty="0">
              <a:solidFill>
                <a:schemeClr val="bg1">
                  <a:lumMod val="50000"/>
                </a:schemeClr>
              </a:solidFill>
            </a:endParaRPr>
          </a:p>
        </p:txBody>
      </p:sp>
      <p:pic>
        <p:nvPicPr>
          <p:cNvPr id="13" name="Immagine 12">
            <a:extLst>
              <a:ext uri="{FF2B5EF4-FFF2-40B4-BE49-F238E27FC236}">
                <a16:creationId xmlns:a16="http://schemas.microsoft.com/office/drawing/2014/main" id="{3B302D41-D2DF-4E49-A06D-9CDCCF51B837}"/>
              </a:ext>
            </a:extLst>
          </p:cNvPr>
          <p:cNvPicPr>
            <a:picLocks noChangeAspect="1"/>
          </p:cNvPicPr>
          <p:nvPr/>
        </p:nvPicPr>
        <p:blipFill>
          <a:blip r:embed="rId3"/>
          <a:stretch>
            <a:fillRect/>
          </a:stretch>
        </p:blipFill>
        <p:spPr>
          <a:xfrm>
            <a:off x="115637" y="4109264"/>
            <a:ext cx="4026967" cy="2568174"/>
          </a:xfrm>
          <a:prstGeom prst="rect">
            <a:avLst/>
          </a:prstGeom>
        </p:spPr>
      </p:pic>
      <p:pic>
        <p:nvPicPr>
          <p:cNvPr id="21" name="Immagine 20">
            <a:extLst>
              <a:ext uri="{FF2B5EF4-FFF2-40B4-BE49-F238E27FC236}">
                <a16:creationId xmlns:a16="http://schemas.microsoft.com/office/drawing/2014/main" id="{3F75D400-2A0B-4214-8F97-025B8E4E4461}"/>
              </a:ext>
            </a:extLst>
          </p:cNvPr>
          <p:cNvPicPr>
            <a:picLocks noChangeAspect="1"/>
          </p:cNvPicPr>
          <p:nvPr/>
        </p:nvPicPr>
        <p:blipFill>
          <a:blip r:embed="rId4"/>
          <a:stretch>
            <a:fillRect/>
          </a:stretch>
        </p:blipFill>
        <p:spPr>
          <a:xfrm>
            <a:off x="4311116" y="4109263"/>
            <a:ext cx="3738282" cy="2748737"/>
          </a:xfrm>
          <a:prstGeom prst="rect">
            <a:avLst/>
          </a:prstGeom>
        </p:spPr>
      </p:pic>
      <p:pic>
        <p:nvPicPr>
          <p:cNvPr id="22" name="Immagine 21">
            <a:extLst>
              <a:ext uri="{FF2B5EF4-FFF2-40B4-BE49-F238E27FC236}">
                <a16:creationId xmlns:a16="http://schemas.microsoft.com/office/drawing/2014/main" id="{29DC9F38-FEE6-4C6D-9BCD-B944D3FD68B8}"/>
              </a:ext>
            </a:extLst>
          </p:cNvPr>
          <p:cNvPicPr>
            <a:picLocks noChangeAspect="1"/>
          </p:cNvPicPr>
          <p:nvPr/>
        </p:nvPicPr>
        <p:blipFill>
          <a:blip r:embed="rId5"/>
          <a:stretch>
            <a:fillRect/>
          </a:stretch>
        </p:blipFill>
        <p:spPr>
          <a:xfrm>
            <a:off x="551083" y="551825"/>
            <a:ext cx="2664759" cy="2808246"/>
          </a:xfrm>
          <a:prstGeom prst="rect">
            <a:avLst/>
          </a:prstGeom>
        </p:spPr>
      </p:pic>
      <p:cxnSp>
        <p:nvCxnSpPr>
          <p:cNvPr id="24" name="Connettore 2 23">
            <a:extLst>
              <a:ext uri="{FF2B5EF4-FFF2-40B4-BE49-F238E27FC236}">
                <a16:creationId xmlns:a16="http://schemas.microsoft.com/office/drawing/2014/main" id="{5D4DAAFC-6261-4767-9CC6-136EB6541661}"/>
              </a:ext>
            </a:extLst>
          </p:cNvPr>
          <p:cNvCxnSpPr/>
          <p:nvPr/>
        </p:nvCxnSpPr>
        <p:spPr>
          <a:xfrm flipV="1">
            <a:off x="10838329" y="3147973"/>
            <a:ext cx="0" cy="648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ttore 2 25">
            <a:extLst>
              <a:ext uri="{FF2B5EF4-FFF2-40B4-BE49-F238E27FC236}">
                <a16:creationId xmlns:a16="http://schemas.microsoft.com/office/drawing/2014/main" id="{DD1C94F1-2F54-423B-95F0-13D89251F68A}"/>
              </a:ext>
            </a:extLst>
          </p:cNvPr>
          <p:cNvCxnSpPr/>
          <p:nvPr/>
        </p:nvCxnSpPr>
        <p:spPr>
          <a:xfrm>
            <a:off x="3215842" y="1039906"/>
            <a:ext cx="25026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egnaposto numero diapositiva 1">
            <a:extLst>
              <a:ext uri="{FF2B5EF4-FFF2-40B4-BE49-F238E27FC236}">
                <a16:creationId xmlns:a16="http://schemas.microsoft.com/office/drawing/2014/main" id="{AAE13E54-320D-42CE-8376-6553F0451F79}"/>
              </a:ext>
            </a:extLst>
          </p:cNvPr>
          <p:cNvSpPr>
            <a:spLocks noGrp="1"/>
          </p:cNvSpPr>
          <p:nvPr>
            <p:ph type="sldNum" sz="quarter" idx="12"/>
          </p:nvPr>
        </p:nvSpPr>
        <p:spPr/>
        <p:txBody>
          <a:bodyPr/>
          <a:lstStyle/>
          <a:p>
            <a:fld id="{B471838B-02BF-48BB-AF36-A942095BF0A8}" type="slidenum">
              <a:rPr lang="it-IT" smtClean="0"/>
              <a:t>42</a:t>
            </a:fld>
            <a:endParaRPr lang="it-IT"/>
          </a:p>
        </p:txBody>
      </p:sp>
    </p:spTree>
    <p:extLst>
      <p:ext uri="{BB962C8B-B14F-4D97-AF65-F5344CB8AC3E}">
        <p14:creationId xmlns:p14="http://schemas.microsoft.com/office/powerpoint/2010/main" val="2322456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E31E0564-410B-4EF9-B56E-B0DF96FC2288}"/>
              </a:ext>
            </a:extLst>
          </p:cNvPr>
          <p:cNvPicPr>
            <a:picLocks noChangeAspect="1"/>
          </p:cNvPicPr>
          <p:nvPr/>
        </p:nvPicPr>
        <p:blipFill>
          <a:blip r:embed="rId2"/>
          <a:stretch>
            <a:fillRect/>
          </a:stretch>
        </p:blipFill>
        <p:spPr>
          <a:xfrm>
            <a:off x="5388449" y="96919"/>
            <a:ext cx="6803551" cy="4825522"/>
          </a:xfrm>
          <a:prstGeom prst="rect">
            <a:avLst/>
          </a:prstGeom>
        </p:spPr>
      </p:pic>
      <p:sp>
        <p:nvSpPr>
          <p:cNvPr id="3" name="CasellaDiTesto 2">
            <a:extLst>
              <a:ext uri="{FF2B5EF4-FFF2-40B4-BE49-F238E27FC236}">
                <a16:creationId xmlns:a16="http://schemas.microsoft.com/office/drawing/2014/main" id="{01A4FB18-7185-4C32-8F5C-50E63A5AB6BC}"/>
              </a:ext>
            </a:extLst>
          </p:cNvPr>
          <p:cNvSpPr txBox="1"/>
          <p:nvPr/>
        </p:nvSpPr>
        <p:spPr>
          <a:xfrm>
            <a:off x="106532" y="0"/>
            <a:ext cx="11478827" cy="646331"/>
          </a:xfrm>
          <a:prstGeom prst="rect">
            <a:avLst/>
          </a:prstGeom>
          <a:noFill/>
        </p:spPr>
        <p:txBody>
          <a:bodyPr wrap="square" rtlCol="0">
            <a:spAutoFit/>
          </a:bodyPr>
          <a:lstStyle/>
          <a:p>
            <a:r>
              <a:rPr lang="it-IT" dirty="0">
                <a:solidFill>
                  <a:schemeClr val="accent1"/>
                </a:solidFill>
              </a:rPr>
              <a:t>Step 1 </a:t>
            </a:r>
            <a:r>
              <a:rPr lang="it-IT" dirty="0" err="1">
                <a:solidFill>
                  <a:schemeClr val="accent1"/>
                </a:solidFill>
              </a:rPr>
              <a:t>eWithdrawal</a:t>
            </a:r>
            <a:r>
              <a:rPr lang="it-IT" dirty="0">
                <a:solidFill>
                  <a:schemeClr val="accent1"/>
                </a:solidFill>
              </a:rPr>
              <a:t>/ </a:t>
            </a:r>
            <a:r>
              <a:rPr lang="it-IT" dirty="0" err="1">
                <a:solidFill>
                  <a:schemeClr val="accent1"/>
                </a:solidFill>
              </a:rPr>
              <a:t>Submit</a:t>
            </a:r>
            <a:r>
              <a:rPr lang="it-IT" dirty="0">
                <a:solidFill>
                  <a:schemeClr val="accent1"/>
                </a:solidFill>
              </a:rPr>
              <a:t> </a:t>
            </a:r>
            <a:r>
              <a:rPr lang="it-IT" dirty="0" err="1">
                <a:solidFill>
                  <a:schemeClr val="accent1"/>
                </a:solidFill>
              </a:rPr>
              <a:t>eWithdrawal</a:t>
            </a:r>
            <a:endParaRPr lang="it-IT" dirty="0">
              <a:solidFill>
                <a:schemeClr val="accent1"/>
              </a:solidFill>
            </a:endParaRPr>
          </a:p>
          <a:p>
            <a:r>
              <a:rPr lang="it-IT" sz="1400" dirty="0">
                <a:solidFill>
                  <a:schemeClr val="accent1"/>
                </a:solidFill>
              </a:rPr>
              <a:t>SHARES ACCOUNT(S)    </a:t>
            </a:r>
            <a:r>
              <a:rPr lang="it-IT" dirty="0"/>
              <a:t>GET /share/account/</a:t>
            </a:r>
            <a:r>
              <a:rPr lang="it-IT" dirty="0">
                <a:solidFill>
                  <a:srgbClr val="505050"/>
                </a:solidFill>
                <a:latin typeface="OpenSans"/>
              </a:rPr>
              <a:t> 0111690</a:t>
            </a:r>
            <a:endParaRPr lang="it-IT" dirty="0"/>
          </a:p>
        </p:txBody>
      </p:sp>
      <p:sp>
        <p:nvSpPr>
          <p:cNvPr id="4" name="CasellaDiTesto 3">
            <a:extLst>
              <a:ext uri="{FF2B5EF4-FFF2-40B4-BE49-F238E27FC236}">
                <a16:creationId xmlns:a16="http://schemas.microsoft.com/office/drawing/2014/main" id="{BE90D470-19C5-4CD3-9865-314A5D60DEC7}"/>
              </a:ext>
            </a:extLst>
          </p:cNvPr>
          <p:cNvSpPr txBox="1"/>
          <p:nvPr/>
        </p:nvSpPr>
        <p:spPr>
          <a:xfrm>
            <a:off x="169286" y="2461220"/>
            <a:ext cx="5110926" cy="369332"/>
          </a:xfrm>
          <a:prstGeom prst="rect">
            <a:avLst/>
          </a:prstGeom>
          <a:noFill/>
        </p:spPr>
        <p:txBody>
          <a:bodyPr wrap="square" rtlCol="0">
            <a:spAutoFit/>
          </a:bodyPr>
          <a:lstStyle/>
          <a:p>
            <a:r>
              <a:rPr lang="it-IT" sz="1400" dirty="0">
                <a:solidFill>
                  <a:schemeClr val="accent1"/>
                </a:solidFill>
              </a:rPr>
              <a:t>ACTIVE BEN. ACCOUNT(S)  </a:t>
            </a:r>
            <a:r>
              <a:rPr lang="it-IT" dirty="0"/>
              <a:t>GET </a:t>
            </a:r>
            <a:r>
              <a:rPr lang="it-IT" dirty="0">
                <a:solidFill>
                  <a:srgbClr val="505050"/>
                </a:solidFill>
                <a:latin typeface="OpenSans"/>
              </a:rPr>
              <a:t>/account/</a:t>
            </a:r>
            <a:r>
              <a:rPr lang="it-IT" dirty="0" err="1">
                <a:solidFill>
                  <a:srgbClr val="505050"/>
                </a:solidFill>
                <a:latin typeface="OpenSans"/>
              </a:rPr>
              <a:t>active</a:t>
            </a:r>
            <a:r>
              <a:rPr lang="it-IT" dirty="0">
                <a:solidFill>
                  <a:srgbClr val="505050"/>
                </a:solidFill>
                <a:latin typeface="OpenSans"/>
              </a:rPr>
              <a:t>/0111690</a:t>
            </a:r>
          </a:p>
        </p:txBody>
      </p:sp>
      <p:sp>
        <p:nvSpPr>
          <p:cNvPr id="5" name="Segnaposto numero diapositiva 4">
            <a:extLst>
              <a:ext uri="{FF2B5EF4-FFF2-40B4-BE49-F238E27FC236}">
                <a16:creationId xmlns:a16="http://schemas.microsoft.com/office/drawing/2014/main" id="{678B8CCB-3E49-4384-A9A7-C72F6C0B7AF2}"/>
              </a:ext>
            </a:extLst>
          </p:cNvPr>
          <p:cNvSpPr>
            <a:spLocks noGrp="1"/>
          </p:cNvSpPr>
          <p:nvPr>
            <p:ph type="sldNum" sz="quarter" idx="12"/>
          </p:nvPr>
        </p:nvSpPr>
        <p:spPr/>
        <p:txBody>
          <a:bodyPr/>
          <a:lstStyle/>
          <a:p>
            <a:fld id="{B471838B-02BF-48BB-AF36-A942095BF0A8}" type="slidenum">
              <a:rPr lang="it-IT" smtClean="0"/>
              <a:t>43</a:t>
            </a:fld>
            <a:endParaRPr lang="it-IT"/>
          </a:p>
        </p:txBody>
      </p:sp>
    </p:spTree>
    <p:extLst>
      <p:ext uri="{BB962C8B-B14F-4D97-AF65-F5344CB8AC3E}">
        <p14:creationId xmlns:p14="http://schemas.microsoft.com/office/powerpoint/2010/main" val="1778543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B98C3ED8-BB0C-41AF-986B-15235A81C23E}"/>
              </a:ext>
            </a:extLst>
          </p:cNvPr>
          <p:cNvPicPr>
            <a:picLocks noChangeAspect="1"/>
          </p:cNvPicPr>
          <p:nvPr/>
        </p:nvPicPr>
        <p:blipFill>
          <a:blip r:embed="rId2"/>
          <a:stretch>
            <a:fillRect/>
          </a:stretch>
        </p:blipFill>
        <p:spPr>
          <a:xfrm>
            <a:off x="7300923" y="3674097"/>
            <a:ext cx="4782391" cy="1743741"/>
          </a:xfrm>
          <a:prstGeom prst="rect">
            <a:avLst/>
          </a:prstGeom>
        </p:spPr>
      </p:pic>
      <p:pic>
        <p:nvPicPr>
          <p:cNvPr id="3" name="Immagine 2">
            <a:extLst>
              <a:ext uri="{FF2B5EF4-FFF2-40B4-BE49-F238E27FC236}">
                <a16:creationId xmlns:a16="http://schemas.microsoft.com/office/drawing/2014/main" id="{28F31A3E-72EE-4305-AB94-1EFA2F9F27CF}"/>
              </a:ext>
            </a:extLst>
          </p:cNvPr>
          <p:cNvPicPr>
            <a:picLocks noChangeAspect="1"/>
          </p:cNvPicPr>
          <p:nvPr/>
        </p:nvPicPr>
        <p:blipFill>
          <a:blip r:embed="rId3"/>
          <a:stretch>
            <a:fillRect/>
          </a:stretch>
        </p:blipFill>
        <p:spPr>
          <a:xfrm>
            <a:off x="7877125" y="216816"/>
            <a:ext cx="3915807" cy="2777346"/>
          </a:xfrm>
          <a:prstGeom prst="rect">
            <a:avLst/>
          </a:prstGeom>
        </p:spPr>
      </p:pic>
      <p:sp>
        <p:nvSpPr>
          <p:cNvPr id="4" name="CasellaDiTesto 3">
            <a:extLst>
              <a:ext uri="{FF2B5EF4-FFF2-40B4-BE49-F238E27FC236}">
                <a16:creationId xmlns:a16="http://schemas.microsoft.com/office/drawing/2014/main" id="{F5CA04B8-5156-4B48-9D62-514508937C36}"/>
              </a:ext>
            </a:extLst>
          </p:cNvPr>
          <p:cNvSpPr txBox="1"/>
          <p:nvPr/>
        </p:nvSpPr>
        <p:spPr>
          <a:xfrm>
            <a:off x="106532" y="-36195"/>
            <a:ext cx="11478827" cy="923330"/>
          </a:xfrm>
          <a:prstGeom prst="rect">
            <a:avLst/>
          </a:prstGeom>
          <a:noFill/>
        </p:spPr>
        <p:txBody>
          <a:bodyPr wrap="square" rtlCol="0">
            <a:spAutoFit/>
          </a:bodyPr>
          <a:lstStyle/>
          <a:p>
            <a:r>
              <a:rPr lang="it-IT" dirty="0">
                <a:solidFill>
                  <a:schemeClr val="accent1"/>
                </a:solidFill>
              </a:rPr>
              <a:t>Step 2 </a:t>
            </a:r>
            <a:r>
              <a:rPr lang="it-IT" dirty="0" err="1">
                <a:solidFill>
                  <a:schemeClr val="accent1"/>
                </a:solidFill>
              </a:rPr>
              <a:t>eWithdrawal</a:t>
            </a:r>
            <a:r>
              <a:rPr lang="it-IT" dirty="0">
                <a:solidFill>
                  <a:schemeClr val="accent1"/>
                </a:solidFill>
              </a:rPr>
              <a:t>/ </a:t>
            </a:r>
            <a:r>
              <a:rPr lang="it-IT" dirty="0" err="1">
                <a:solidFill>
                  <a:schemeClr val="accent1"/>
                </a:solidFill>
              </a:rPr>
              <a:t>Submit</a:t>
            </a:r>
            <a:r>
              <a:rPr lang="it-IT" dirty="0">
                <a:solidFill>
                  <a:schemeClr val="accent1"/>
                </a:solidFill>
              </a:rPr>
              <a:t> </a:t>
            </a:r>
            <a:r>
              <a:rPr lang="it-IT" dirty="0" err="1">
                <a:solidFill>
                  <a:schemeClr val="accent1"/>
                </a:solidFill>
              </a:rPr>
              <a:t>eWithdrawal</a:t>
            </a:r>
            <a:r>
              <a:rPr lang="it-IT" dirty="0">
                <a:solidFill>
                  <a:schemeClr val="accent1"/>
                </a:solidFill>
              </a:rPr>
              <a:t> – Next</a:t>
            </a:r>
          </a:p>
          <a:p>
            <a:r>
              <a:rPr lang="it-IT" dirty="0"/>
              <a:t>POST /</a:t>
            </a:r>
            <a:r>
              <a:rPr lang="it-IT" dirty="0" err="1"/>
              <a:t>withdrawal</a:t>
            </a:r>
            <a:r>
              <a:rPr lang="it-IT" dirty="0"/>
              <a:t>/</a:t>
            </a:r>
            <a:r>
              <a:rPr lang="it-IT" dirty="0" err="1"/>
              <a:t>checkFundMovement</a:t>
            </a:r>
            <a:endParaRPr lang="it-IT" dirty="0"/>
          </a:p>
          <a:p>
            <a:r>
              <a:rPr lang="it-IT" dirty="0"/>
              <a:t>IN</a:t>
            </a:r>
          </a:p>
        </p:txBody>
      </p:sp>
      <p:cxnSp>
        <p:nvCxnSpPr>
          <p:cNvPr id="6" name="Connettore 2 5">
            <a:extLst>
              <a:ext uri="{FF2B5EF4-FFF2-40B4-BE49-F238E27FC236}">
                <a16:creationId xmlns:a16="http://schemas.microsoft.com/office/drawing/2014/main" id="{A7CFA392-B636-489A-AC3B-050FAB7D2A4D}"/>
              </a:ext>
            </a:extLst>
          </p:cNvPr>
          <p:cNvCxnSpPr>
            <a:stCxn id="3" idx="2"/>
          </p:cNvCxnSpPr>
          <p:nvPr/>
        </p:nvCxnSpPr>
        <p:spPr>
          <a:xfrm flipH="1">
            <a:off x="9835028" y="2994162"/>
            <a:ext cx="1" cy="95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B4BDD39F-5374-4AFB-8E72-EF535402C081}"/>
              </a:ext>
            </a:extLst>
          </p:cNvPr>
          <p:cNvCxnSpPr/>
          <p:nvPr/>
        </p:nvCxnSpPr>
        <p:spPr>
          <a:xfrm>
            <a:off x="9977718" y="2994162"/>
            <a:ext cx="0" cy="218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8BABB6BA-8744-443E-B35A-D84ACEA1C4D1}"/>
              </a:ext>
            </a:extLst>
          </p:cNvPr>
          <p:cNvPicPr>
            <a:picLocks noChangeAspect="1"/>
          </p:cNvPicPr>
          <p:nvPr/>
        </p:nvPicPr>
        <p:blipFill>
          <a:blip r:embed="rId4"/>
          <a:stretch>
            <a:fillRect/>
          </a:stretch>
        </p:blipFill>
        <p:spPr>
          <a:xfrm>
            <a:off x="217209" y="923330"/>
            <a:ext cx="2971800" cy="1181100"/>
          </a:xfrm>
          <a:prstGeom prst="rect">
            <a:avLst/>
          </a:prstGeom>
        </p:spPr>
      </p:pic>
      <p:sp>
        <p:nvSpPr>
          <p:cNvPr id="20" name="CasellaDiTesto 19">
            <a:extLst>
              <a:ext uri="{FF2B5EF4-FFF2-40B4-BE49-F238E27FC236}">
                <a16:creationId xmlns:a16="http://schemas.microsoft.com/office/drawing/2014/main" id="{EBDDA0E0-47E7-4F0B-B198-F5ED4322D0EA}"/>
              </a:ext>
            </a:extLst>
          </p:cNvPr>
          <p:cNvSpPr txBox="1"/>
          <p:nvPr/>
        </p:nvSpPr>
        <p:spPr>
          <a:xfrm>
            <a:off x="106532" y="2525018"/>
            <a:ext cx="3568725" cy="369332"/>
          </a:xfrm>
          <a:prstGeom prst="rect">
            <a:avLst/>
          </a:prstGeom>
          <a:noFill/>
        </p:spPr>
        <p:txBody>
          <a:bodyPr wrap="square" rtlCol="0">
            <a:spAutoFit/>
          </a:bodyPr>
          <a:lstStyle/>
          <a:p>
            <a:r>
              <a:rPr lang="it-IT" dirty="0">
                <a:solidFill>
                  <a:srgbClr val="505050"/>
                </a:solidFill>
                <a:latin typeface="OpenSans"/>
              </a:rPr>
              <a:t>OUT</a:t>
            </a:r>
          </a:p>
        </p:txBody>
      </p:sp>
      <p:pic>
        <p:nvPicPr>
          <p:cNvPr id="5" name="Immagine 4">
            <a:extLst>
              <a:ext uri="{FF2B5EF4-FFF2-40B4-BE49-F238E27FC236}">
                <a16:creationId xmlns:a16="http://schemas.microsoft.com/office/drawing/2014/main" id="{1F1953D6-B4FF-4577-B34D-A8A493B1C183}"/>
              </a:ext>
            </a:extLst>
          </p:cNvPr>
          <p:cNvPicPr>
            <a:picLocks noChangeAspect="1"/>
          </p:cNvPicPr>
          <p:nvPr/>
        </p:nvPicPr>
        <p:blipFill>
          <a:blip r:embed="rId5"/>
          <a:stretch>
            <a:fillRect/>
          </a:stretch>
        </p:blipFill>
        <p:spPr>
          <a:xfrm>
            <a:off x="106532" y="2859910"/>
            <a:ext cx="8383634" cy="1272819"/>
          </a:xfrm>
          <a:prstGeom prst="rect">
            <a:avLst/>
          </a:prstGeom>
        </p:spPr>
      </p:pic>
      <p:sp>
        <p:nvSpPr>
          <p:cNvPr id="7" name="Segnaposto numero diapositiva 6">
            <a:extLst>
              <a:ext uri="{FF2B5EF4-FFF2-40B4-BE49-F238E27FC236}">
                <a16:creationId xmlns:a16="http://schemas.microsoft.com/office/drawing/2014/main" id="{FD7D8355-51AA-4E74-8D97-49E92604F270}"/>
              </a:ext>
            </a:extLst>
          </p:cNvPr>
          <p:cNvSpPr>
            <a:spLocks noGrp="1"/>
          </p:cNvSpPr>
          <p:nvPr>
            <p:ph type="sldNum" sz="quarter" idx="12"/>
          </p:nvPr>
        </p:nvSpPr>
        <p:spPr/>
        <p:txBody>
          <a:bodyPr/>
          <a:lstStyle/>
          <a:p>
            <a:fld id="{B471838B-02BF-48BB-AF36-A942095BF0A8}" type="slidenum">
              <a:rPr lang="it-IT" smtClean="0"/>
              <a:t>44</a:t>
            </a:fld>
            <a:endParaRPr lang="it-IT"/>
          </a:p>
        </p:txBody>
      </p:sp>
    </p:spTree>
    <p:extLst>
      <p:ext uri="{BB962C8B-B14F-4D97-AF65-F5344CB8AC3E}">
        <p14:creationId xmlns:p14="http://schemas.microsoft.com/office/powerpoint/2010/main" val="2142225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5CA04B8-5156-4B48-9D62-514508937C36}"/>
              </a:ext>
            </a:extLst>
          </p:cNvPr>
          <p:cNvSpPr txBox="1"/>
          <p:nvPr/>
        </p:nvSpPr>
        <p:spPr>
          <a:xfrm>
            <a:off x="106532" y="0"/>
            <a:ext cx="11478827" cy="923330"/>
          </a:xfrm>
          <a:prstGeom prst="rect">
            <a:avLst/>
          </a:prstGeom>
          <a:noFill/>
        </p:spPr>
        <p:txBody>
          <a:bodyPr wrap="square" rtlCol="0">
            <a:spAutoFit/>
          </a:bodyPr>
          <a:lstStyle/>
          <a:p>
            <a:r>
              <a:rPr lang="it-IT" dirty="0">
                <a:solidFill>
                  <a:schemeClr val="accent1"/>
                </a:solidFill>
              </a:rPr>
              <a:t>Step 3 </a:t>
            </a:r>
            <a:r>
              <a:rPr lang="it-IT" dirty="0" err="1">
                <a:solidFill>
                  <a:schemeClr val="accent1"/>
                </a:solidFill>
              </a:rPr>
              <a:t>eWithdrawal</a:t>
            </a:r>
            <a:r>
              <a:rPr lang="it-IT" dirty="0">
                <a:solidFill>
                  <a:schemeClr val="accent1"/>
                </a:solidFill>
              </a:rPr>
              <a:t>/ </a:t>
            </a:r>
            <a:r>
              <a:rPr lang="it-IT" dirty="0" err="1">
                <a:solidFill>
                  <a:schemeClr val="accent1"/>
                </a:solidFill>
              </a:rPr>
              <a:t>Submit</a:t>
            </a:r>
            <a:r>
              <a:rPr lang="it-IT" dirty="0">
                <a:solidFill>
                  <a:schemeClr val="accent1"/>
                </a:solidFill>
              </a:rPr>
              <a:t> </a:t>
            </a:r>
            <a:r>
              <a:rPr lang="it-IT" dirty="0" err="1">
                <a:solidFill>
                  <a:schemeClr val="accent1"/>
                </a:solidFill>
              </a:rPr>
              <a:t>eWithdrawal</a:t>
            </a:r>
            <a:r>
              <a:rPr lang="it-IT" dirty="0">
                <a:solidFill>
                  <a:schemeClr val="accent1"/>
                </a:solidFill>
              </a:rPr>
              <a:t> – Transfer Check</a:t>
            </a:r>
          </a:p>
          <a:p>
            <a:r>
              <a:rPr lang="it-IT" dirty="0"/>
              <a:t>POST /</a:t>
            </a:r>
            <a:r>
              <a:rPr lang="it-IT" dirty="0" err="1"/>
              <a:t>withdrawal</a:t>
            </a:r>
            <a:r>
              <a:rPr lang="it-IT" dirty="0"/>
              <a:t>/</a:t>
            </a:r>
            <a:r>
              <a:rPr lang="it-IT" dirty="0" err="1"/>
              <a:t>checkTransfer</a:t>
            </a:r>
            <a:endParaRPr lang="it-IT" dirty="0"/>
          </a:p>
          <a:p>
            <a:r>
              <a:rPr lang="it-IT" dirty="0"/>
              <a:t>IN</a:t>
            </a:r>
          </a:p>
        </p:txBody>
      </p:sp>
      <p:pic>
        <p:nvPicPr>
          <p:cNvPr id="5" name="Immagine 4">
            <a:extLst>
              <a:ext uri="{FF2B5EF4-FFF2-40B4-BE49-F238E27FC236}">
                <a16:creationId xmlns:a16="http://schemas.microsoft.com/office/drawing/2014/main" id="{E6F9C70C-D254-4F75-8C60-32D5ED96D25C}"/>
              </a:ext>
            </a:extLst>
          </p:cNvPr>
          <p:cNvPicPr>
            <a:picLocks noChangeAspect="1"/>
          </p:cNvPicPr>
          <p:nvPr/>
        </p:nvPicPr>
        <p:blipFill>
          <a:blip r:embed="rId2"/>
          <a:stretch>
            <a:fillRect/>
          </a:stretch>
        </p:blipFill>
        <p:spPr>
          <a:xfrm>
            <a:off x="5969131" y="80374"/>
            <a:ext cx="6222869" cy="2238880"/>
          </a:xfrm>
          <a:prstGeom prst="rect">
            <a:avLst/>
          </a:prstGeom>
        </p:spPr>
      </p:pic>
      <p:pic>
        <p:nvPicPr>
          <p:cNvPr id="6" name="Immagine 5">
            <a:extLst>
              <a:ext uri="{FF2B5EF4-FFF2-40B4-BE49-F238E27FC236}">
                <a16:creationId xmlns:a16="http://schemas.microsoft.com/office/drawing/2014/main" id="{91C9CD20-5D22-4128-937A-DE29A4E4A3E7}"/>
              </a:ext>
            </a:extLst>
          </p:cNvPr>
          <p:cNvPicPr>
            <a:picLocks noChangeAspect="1"/>
          </p:cNvPicPr>
          <p:nvPr/>
        </p:nvPicPr>
        <p:blipFill>
          <a:blip r:embed="rId3"/>
          <a:stretch>
            <a:fillRect/>
          </a:stretch>
        </p:blipFill>
        <p:spPr>
          <a:xfrm>
            <a:off x="7518465" y="2654872"/>
            <a:ext cx="3124200" cy="1133475"/>
          </a:xfrm>
          <a:prstGeom prst="rect">
            <a:avLst/>
          </a:prstGeom>
        </p:spPr>
      </p:pic>
      <p:sp>
        <p:nvSpPr>
          <p:cNvPr id="7" name="CasellaDiTesto 6">
            <a:extLst>
              <a:ext uri="{FF2B5EF4-FFF2-40B4-BE49-F238E27FC236}">
                <a16:creationId xmlns:a16="http://schemas.microsoft.com/office/drawing/2014/main" id="{869FFE58-9AF7-41B4-9559-9DF289AC61E2}"/>
              </a:ext>
            </a:extLst>
          </p:cNvPr>
          <p:cNvSpPr txBox="1"/>
          <p:nvPr/>
        </p:nvSpPr>
        <p:spPr>
          <a:xfrm>
            <a:off x="143857" y="2169025"/>
            <a:ext cx="2155010" cy="369332"/>
          </a:xfrm>
          <a:prstGeom prst="rect">
            <a:avLst/>
          </a:prstGeom>
          <a:noFill/>
        </p:spPr>
        <p:txBody>
          <a:bodyPr wrap="square" rtlCol="0">
            <a:spAutoFit/>
          </a:bodyPr>
          <a:lstStyle/>
          <a:p>
            <a:r>
              <a:rPr lang="it-IT" dirty="0"/>
              <a:t>OUT</a:t>
            </a:r>
          </a:p>
        </p:txBody>
      </p:sp>
      <p:pic>
        <p:nvPicPr>
          <p:cNvPr id="8" name="Immagine 7">
            <a:extLst>
              <a:ext uri="{FF2B5EF4-FFF2-40B4-BE49-F238E27FC236}">
                <a16:creationId xmlns:a16="http://schemas.microsoft.com/office/drawing/2014/main" id="{7AAC3C48-A73D-4780-9579-63FF01FD14C8}"/>
              </a:ext>
            </a:extLst>
          </p:cNvPr>
          <p:cNvPicPr>
            <a:picLocks noChangeAspect="1"/>
          </p:cNvPicPr>
          <p:nvPr/>
        </p:nvPicPr>
        <p:blipFill>
          <a:blip r:embed="rId4"/>
          <a:stretch>
            <a:fillRect/>
          </a:stretch>
        </p:blipFill>
        <p:spPr>
          <a:xfrm>
            <a:off x="73590" y="6202087"/>
            <a:ext cx="6915752" cy="646332"/>
          </a:xfrm>
          <a:prstGeom prst="rect">
            <a:avLst/>
          </a:prstGeom>
        </p:spPr>
      </p:pic>
      <p:pic>
        <p:nvPicPr>
          <p:cNvPr id="9" name="Immagine 8">
            <a:extLst>
              <a:ext uri="{FF2B5EF4-FFF2-40B4-BE49-F238E27FC236}">
                <a16:creationId xmlns:a16="http://schemas.microsoft.com/office/drawing/2014/main" id="{1F2B1ACD-42A9-47BE-AC43-24D79864CA6F}"/>
              </a:ext>
            </a:extLst>
          </p:cNvPr>
          <p:cNvPicPr>
            <a:picLocks noChangeAspect="1"/>
          </p:cNvPicPr>
          <p:nvPr/>
        </p:nvPicPr>
        <p:blipFill>
          <a:blip r:embed="rId5"/>
          <a:stretch>
            <a:fillRect/>
          </a:stretch>
        </p:blipFill>
        <p:spPr>
          <a:xfrm>
            <a:off x="143857" y="2480896"/>
            <a:ext cx="1009650" cy="409575"/>
          </a:xfrm>
          <a:prstGeom prst="rect">
            <a:avLst/>
          </a:prstGeom>
        </p:spPr>
      </p:pic>
      <p:sp>
        <p:nvSpPr>
          <p:cNvPr id="10" name="Rettangolo 9">
            <a:extLst>
              <a:ext uri="{FF2B5EF4-FFF2-40B4-BE49-F238E27FC236}">
                <a16:creationId xmlns:a16="http://schemas.microsoft.com/office/drawing/2014/main" id="{4FAB0E18-A920-43AA-88C1-03748C6D0133}"/>
              </a:ext>
            </a:extLst>
          </p:cNvPr>
          <p:cNvSpPr/>
          <p:nvPr/>
        </p:nvSpPr>
        <p:spPr>
          <a:xfrm>
            <a:off x="136885" y="3765021"/>
            <a:ext cx="6750784" cy="584775"/>
          </a:xfrm>
          <a:prstGeom prst="rect">
            <a:avLst/>
          </a:prstGeom>
          <a:ln>
            <a:solidFill>
              <a:schemeClr val="accent3"/>
            </a:solidFill>
          </a:ln>
        </p:spPr>
        <p:txBody>
          <a:bodyPr wrap="square">
            <a:spAutoFit/>
          </a:bodyPr>
          <a:lstStyle/>
          <a:p>
            <a:r>
              <a:rPr lang="en-US" sz="1600" i="1" dirty="0">
                <a:solidFill>
                  <a:schemeClr val="bg1">
                    <a:lumMod val="50000"/>
                  </a:schemeClr>
                </a:solidFill>
              </a:rPr>
              <a:t>NOTE: Case: OK  open the pop-up: You are </a:t>
            </a:r>
            <a:r>
              <a:rPr lang="en-US" sz="1600" i="1" dirty="0" err="1">
                <a:solidFill>
                  <a:schemeClr val="bg1">
                    <a:lumMod val="50000"/>
                  </a:schemeClr>
                </a:solidFill>
              </a:rPr>
              <a:t>trasfering</a:t>
            </a:r>
            <a:r>
              <a:rPr lang="en-US" sz="1600" i="1" dirty="0">
                <a:solidFill>
                  <a:schemeClr val="bg1">
                    <a:lumMod val="50000"/>
                  </a:schemeClr>
                </a:solidFill>
              </a:rPr>
              <a:t> …</a:t>
            </a:r>
          </a:p>
          <a:p>
            <a:r>
              <a:rPr lang="en-US" sz="1600" i="1" dirty="0">
                <a:solidFill>
                  <a:schemeClr val="bg1">
                    <a:lumMod val="50000"/>
                  </a:schemeClr>
                </a:solidFill>
              </a:rPr>
              <a:t>Case message: </a:t>
            </a:r>
            <a:r>
              <a:rPr lang="en-US" sz="1600" i="1" dirty="0" err="1">
                <a:solidFill>
                  <a:schemeClr val="bg1">
                    <a:lumMod val="50000"/>
                  </a:schemeClr>
                </a:solidFill>
              </a:rPr>
              <a:t>openo</a:t>
            </a:r>
            <a:r>
              <a:rPr lang="en-US" sz="1600" i="1" dirty="0">
                <a:solidFill>
                  <a:schemeClr val="bg1">
                    <a:lumMod val="50000"/>
                  </a:schemeClr>
                </a:solidFill>
              </a:rPr>
              <a:t> pop-up with OK cancel with the message</a:t>
            </a:r>
            <a:endParaRPr lang="it-IT" sz="1600" i="1" dirty="0">
              <a:solidFill>
                <a:schemeClr val="bg1">
                  <a:lumMod val="50000"/>
                </a:schemeClr>
              </a:solidFill>
            </a:endParaRPr>
          </a:p>
        </p:txBody>
      </p:sp>
      <p:sp>
        <p:nvSpPr>
          <p:cNvPr id="11" name="CasellaDiTesto 10">
            <a:extLst>
              <a:ext uri="{FF2B5EF4-FFF2-40B4-BE49-F238E27FC236}">
                <a16:creationId xmlns:a16="http://schemas.microsoft.com/office/drawing/2014/main" id="{5F1273CF-9083-493A-9F67-23C89ABFA408}"/>
              </a:ext>
            </a:extLst>
          </p:cNvPr>
          <p:cNvSpPr txBox="1"/>
          <p:nvPr/>
        </p:nvSpPr>
        <p:spPr>
          <a:xfrm>
            <a:off x="143857" y="2890471"/>
            <a:ext cx="2155010" cy="369332"/>
          </a:xfrm>
          <a:prstGeom prst="rect">
            <a:avLst/>
          </a:prstGeom>
          <a:noFill/>
        </p:spPr>
        <p:txBody>
          <a:bodyPr wrap="square" rtlCol="0">
            <a:spAutoFit/>
          </a:bodyPr>
          <a:lstStyle/>
          <a:p>
            <a:r>
              <a:rPr lang="it-IT" dirty="0"/>
              <a:t>OUT</a:t>
            </a:r>
          </a:p>
        </p:txBody>
      </p:sp>
      <p:sp>
        <p:nvSpPr>
          <p:cNvPr id="12" name="CasellaDiTesto 11">
            <a:extLst>
              <a:ext uri="{FF2B5EF4-FFF2-40B4-BE49-F238E27FC236}">
                <a16:creationId xmlns:a16="http://schemas.microsoft.com/office/drawing/2014/main" id="{A2D2725D-CD48-4807-8B1A-790472A87E32}"/>
              </a:ext>
            </a:extLst>
          </p:cNvPr>
          <p:cNvSpPr txBox="1"/>
          <p:nvPr/>
        </p:nvSpPr>
        <p:spPr>
          <a:xfrm>
            <a:off x="73590" y="4413965"/>
            <a:ext cx="2155010" cy="369332"/>
          </a:xfrm>
          <a:prstGeom prst="rect">
            <a:avLst/>
          </a:prstGeom>
          <a:noFill/>
        </p:spPr>
        <p:txBody>
          <a:bodyPr wrap="square" rtlCol="0">
            <a:spAutoFit/>
          </a:bodyPr>
          <a:lstStyle/>
          <a:p>
            <a:r>
              <a:rPr lang="it-IT" dirty="0"/>
              <a:t>OUT – </a:t>
            </a:r>
            <a:r>
              <a:rPr lang="it-IT" dirty="0" err="1"/>
              <a:t>Error</a:t>
            </a:r>
            <a:r>
              <a:rPr lang="it-IT" dirty="0"/>
              <a:t> Message</a:t>
            </a:r>
          </a:p>
        </p:txBody>
      </p:sp>
      <p:sp>
        <p:nvSpPr>
          <p:cNvPr id="13" name="Rettangolo 12">
            <a:extLst>
              <a:ext uri="{FF2B5EF4-FFF2-40B4-BE49-F238E27FC236}">
                <a16:creationId xmlns:a16="http://schemas.microsoft.com/office/drawing/2014/main" id="{53EC619B-F4B6-4203-8153-E7A9B514999F}"/>
              </a:ext>
            </a:extLst>
          </p:cNvPr>
          <p:cNvSpPr/>
          <p:nvPr/>
        </p:nvSpPr>
        <p:spPr>
          <a:xfrm>
            <a:off x="143857" y="3211807"/>
            <a:ext cx="6096000" cy="400110"/>
          </a:xfrm>
          <a:prstGeom prst="rect">
            <a:avLst/>
          </a:prstGeom>
        </p:spPr>
        <p:txBody>
          <a:bodyPr>
            <a:spAutoFit/>
          </a:bodyPr>
          <a:lstStyle/>
          <a:p>
            <a:r>
              <a:rPr lang="it-IT" sz="1000" dirty="0" err="1"/>
              <a:t>Attention</a:t>
            </a:r>
            <a:r>
              <a:rPr lang="it-IT" sz="1000" dirty="0"/>
              <a:t>! </a:t>
            </a:r>
            <a:r>
              <a:rPr lang="it-IT" sz="1000" dirty="0" err="1"/>
              <a:t>Based</a:t>
            </a:r>
            <a:r>
              <a:rPr lang="it-IT" sz="1000" dirty="0"/>
              <a:t> on Credit Union </a:t>
            </a:r>
            <a:r>
              <a:rPr lang="it-IT" sz="1000" dirty="0" err="1"/>
              <a:t>records</a:t>
            </a:r>
            <a:r>
              <a:rPr lang="it-IT" sz="1000" dirty="0"/>
              <a:t>, </a:t>
            </a:r>
            <a:r>
              <a:rPr lang="it-IT" sz="1000" dirty="0" err="1"/>
              <a:t>it</a:t>
            </a:r>
            <a:r>
              <a:rPr lang="it-IT" sz="1000" dirty="0"/>
              <a:t> </a:t>
            </a:r>
            <a:r>
              <a:rPr lang="it-IT" sz="1000" dirty="0" err="1"/>
              <a:t>appears</a:t>
            </a:r>
            <a:r>
              <a:rPr lang="it-IT" sz="1000" dirty="0"/>
              <a:t> </a:t>
            </a:r>
            <a:r>
              <a:rPr lang="it-IT" sz="1000" dirty="0" err="1"/>
              <a:t>that</a:t>
            </a:r>
            <a:r>
              <a:rPr lang="it-IT" sz="1000" dirty="0"/>
              <a:t> with </a:t>
            </a:r>
            <a:r>
              <a:rPr lang="it-IT" sz="1000" dirty="0" err="1"/>
              <a:t>this</a:t>
            </a:r>
            <a:r>
              <a:rPr lang="it-IT" sz="1000" dirty="0"/>
              <a:t> </a:t>
            </a:r>
            <a:r>
              <a:rPr lang="it-IT" sz="1000" dirty="0" err="1"/>
              <a:t>transaction</a:t>
            </a:r>
            <a:r>
              <a:rPr lang="it-IT" sz="1000" dirty="0"/>
              <a:t> </a:t>
            </a:r>
            <a:r>
              <a:rPr lang="it-IT" sz="1000" dirty="0" err="1"/>
              <a:t>your</a:t>
            </a:r>
            <a:r>
              <a:rPr lang="it-IT" sz="1000" dirty="0"/>
              <a:t> share balance </a:t>
            </a:r>
            <a:r>
              <a:rPr lang="it-IT" sz="1000" dirty="0" err="1"/>
              <a:t>will</a:t>
            </a:r>
            <a:r>
              <a:rPr lang="it-IT" sz="1000" dirty="0"/>
              <a:t> go to zero and </a:t>
            </a:r>
            <a:r>
              <a:rPr lang="it-IT" sz="1000" dirty="0" err="1"/>
              <a:t>will</a:t>
            </a:r>
            <a:r>
              <a:rPr lang="it-IT" sz="1000" dirty="0"/>
              <a:t> be </a:t>
            </a:r>
            <a:r>
              <a:rPr lang="it-IT" sz="1000" dirty="0" err="1"/>
              <a:t>closed</a:t>
            </a:r>
            <a:r>
              <a:rPr lang="it-IT" sz="1000" dirty="0"/>
              <a:t>. </a:t>
            </a:r>
            <a:r>
              <a:rPr lang="it-IT" sz="1000" dirty="0" err="1"/>
              <a:t>Please</a:t>
            </a:r>
            <a:r>
              <a:rPr lang="it-IT" sz="1000" dirty="0"/>
              <a:t> click on OK to </a:t>
            </a:r>
            <a:r>
              <a:rPr lang="it-IT" sz="1000" dirty="0" err="1"/>
              <a:t>proceed</a:t>
            </a:r>
            <a:r>
              <a:rPr lang="it-IT" sz="1000" dirty="0"/>
              <a:t> to the </a:t>
            </a:r>
            <a:r>
              <a:rPr lang="it-IT" sz="1000" dirty="0" err="1"/>
              <a:t>next</a:t>
            </a:r>
            <a:r>
              <a:rPr lang="it-IT" sz="1000" dirty="0"/>
              <a:t> step or </a:t>
            </a:r>
            <a:r>
              <a:rPr lang="it-IT" sz="1000" dirty="0" err="1"/>
              <a:t>Cancel</a:t>
            </a:r>
            <a:r>
              <a:rPr lang="it-IT" sz="1000" dirty="0"/>
              <a:t> to </a:t>
            </a:r>
            <a:r>
              <a:rPr lang="it-IT" sz="1000" dirty="0" err="1"/>
              <a:t>request</a:t>
            </a:r>
            <a:r>
              <a:rPr lang="it-IT" sz="1000" dirty="0"/>
              <a:t> </a:t>
            </a:r>
            <a:r>
              <a:rPr lang="it-IT" sz="1000" dirty="0" err="1"/>
              <a:t>lower</a:t>
            </a:r>
            <a:r>
              <a:rPr lang="it-IT" sz="1000" dirty="0"/>
              <a:t> </a:t>
            </a:r>
            <a:r>
              <a:rPr lang="it-IT" sz="1000" dirty="0" err="1"/>
              <a:t>amount</a:t>
            </a:r>
            <a:r>
              <a:rPr lang="it-IT" sz="1000" dirty="0"/>
              <a:t>.</a:t>
            </a:r>
          </a:p>
        </p:txBody>
      </p:sp>
      <p:pic>
        <p:nvPicPr>
          <p:cNvPr id="14" name="Immagine 13">
            <a:extLst>
              <a:ext uri="{FF2B5EF4-FFF2-40B4-BE49-F238E27FC236}">
                <a16:creationId xmlns:a16="http://schemas.microsoft.com/office/drawing/2014/main" id="{70B14FDC-7443-4FE9-8546-FF8EAE313299}"/>
              </a:ext>
            </a:extLst>
          </p:cNvPr>
          <p:cNvPicPr>
            <a:picLocks noChangeAspect="1"/>
          </p:cNvPicPr>
          <p:nvPr/>
        </p:nvPicPr>
        <p:blipFill>
          <a:blip r:embed="rId6"/>
          <a:stretch>
            <a:fillRect/>
          </a:stretch>
        </p:blipFill>
        <p:spPr>
          <a:xfrm>
            <a:off x="73590" y="5586130"/>
            <a:ext cx="2902324" cy="671548"/>
          </a:xfrm>
          <a:prstGeom prst="rect">
            <a:avLst/>
          </a:prstGeom>
        </p:spPr>
      </p:pic>
      <p:pic>
        <p:nvPicPr>
          <p:cNvPr id="15" name="Immagine 14">
            <a:extLst>
              <a:ext uri="{FF2B5EF4-FFF2-40B4-BE49-F238E27FC236}">
                <a16:creationId xmlns:a16="http://schemas.microsoft.com/office/drawing/2014/main" id="{57629DBB-D5B0-4E45-8AF4-F5495593D37A}"/>
              </a:ext>
            </a:extLst>
          </p:cNvPr>
          <p:cNvPicPr>
            <a:picLocks noChangeAspect="1"/>
          </p:cNvPicPr>
          <p:nvPr/>
        </p:nvPicPr>
        <p:blipFill>
          <a:blip r:embed="rId7"/>
          <a:stretch>
            <a:fillRect/>
          </a:stretch>
        </p:blipFill>
        <p:spPr>
          <a:xfrm>
            <a:off x="143857" y="901830"/>
            <a:ext cx="2943225" cy="1276350"/>
          </a:xfrm>
          <a:prstGeom prst="rect">
            <a:avLst/>
          </a:prstGeom>
        </p:spPr>
      </p:pic>
      <p:pic>
        <p:nvPicPr>
          <p:cNvPr id="16" name="Immagine 15">
            <a:extLst>
              <a:ext uri="{FF2B5EF4-FFF2-40B4-BE49-F238E27FC236}">
                <a16:creationId xmlns:a16="http://schemas.microsoft.com/office/drawing/2014/main" id="{823FE050-5B96-451D-9D35-38207E85AE14}"/>
              </a:ext>
            </a:extLst>
          </p:cNvPr>
          <p:cNvPicPr>
            <a:picLocks noChangeAspect="1"/>
          </p:cNvPicPr>
          <p:nvPr/>
        </p:nvPicPr>
        <p:blipFill>
          <a:blip r:embed="rId8"/>
          <a:stretch>
            <a:fillRect/>
          </a:stretch>
        </p:blipFill>
        <p:spPr>
          <a:xfrm>
            <a:off x="106532" y="4720992"/>
            <a:ext cx="5002796" cy="792258"/>
          </a:xfrm>
          <a:prstGeom prst="rect">
            <a:avLst/>
          </a:prstGeom>
        </p:spPr>
      </p:pic>
      <p:sp>
        <p:nvSpPr>
          <p:cNvPr id="2" name="Segnaposto numero diapositiva 1">
            <a:extLst>
              <a:ext uri="{FF2B5EF4-FFF2-40B4-BE49-F238E27FC236}">
                <a16:creationId xmlns:a16="http://schemas.microsoft.com/office/drawing/2014/main" id="{49100FE2-E3B5-4933-A77D-8F336EF61077}"/>
              </a:ext>
            </a:extLst>
          </p:cNvPr>
          <p:cNvSpPr>
            <a:spLocks noGrp="1"/>
          </p:cNvSpPr>
          <p:nvPr>
            <p:ph type="sldNum" sz="quarter" idx="12"/>
          </p:nvPr>
        </p:nvSpPr>
        <p:spPr/>
        <p:txBody>
          <a:bodyPr/>
          <a:lstStyle/>
          <a:p>
            <a:fld id="{B471838B-02BF-48BB-AF36-A942095BF0A8}" type="slidenum">
              <a:rPr lang="it-IT" smtClean="0"/>
              <a:t>45</a:t>
            </a:fld>
            <a:endParaRPr lang="it-IT"/>
          </a:p>
        </p:txBody>
      </p:sp>
    </p:spTree>
    <p:extLst>
      <p:ext uri="{BB962C8B-B14F-4D97-AF65-F5344CB8AC3E}">
        <p14:creationId xmlns:p14="http://schemas.microsoft.com/office/powerpoint/2010/main" val="2848398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5CA04B8-5156-4B48-9D62-514508937C36}"/>
              </a:ext>
            </a:extLst>
          </p:cNvPr>
          <p:cNvSpPr txBox="1"/>
          <p:nvPr/>
        </p:nvSpPr>
        <p:spPr>
          <a:xfrm>
            <a:off x="16361" y="0"/>
            <a:ext cx="11478827" cy="923330"/>
          </a:xfrm>
          <a:prstGeom prst="rect">
            <a:avLst/>
          </a:prstGeom>
          <a:noFill/>
        </p:spPr>
        <p:txBody>
          <a:bodyPr wrap="square" rtlCol="0">
            <a:spAutoFit/>
          </a:bodyPr>
          <a:lstStyle/>
          <a:p>
            <a:r>
              <a:rPr lang="it-IT" dirty="0">
                <a:solidFill>
                  <a:schemeClr val="accent1"/>
                </a:solidFill>
              </a:rPr>
              <a:t>Step 4 </a:t>
            </a:r>
            <a:r>
              <a:rPr lang="it-IT" dirty="0" err="1">
                <a:solidFill>
                  <a:schemeClr val="accent1"/>
                </a:solidFill>
              </a:rPr>
              <a:t>eWithdrawal</a:t>
            </a:r>
            <a:r>
              <a:rPr lang="it-IT" dirty="0">
                <a:solidFill>
                  <a:schemeClr val="accent1"/>
                </a:solidFill>
              </a:rPr>
              <a:t>/ </a:t>
            </a:r>
            <a:r>
              <a:rPr lang="it-IT" dirty="0" err="1">
                <a:solidFill>
                  <a:schemeClr val="accent1"/>
                </a:solidFill>
              </a:rPr>
              <a:t>Submit</a:t>
            </a:r>
            <a:r>
              <a:rPr lang="it-IT" dirty="0">
                <a:solidFill>
                  <a:schemeClr val="accent1"/>
                </a:solidFill>
              </a:rPr>
              <a:t> </a:t>
            </a:r>
            <a:r>
              <a:rPr lang="it-IT" dirty="0" err="1">
                <a:solidFill>
                  <a:schemeClr val="accent1"/>
                </a:solidFill>
              </a:rPr>
              <a:t>eWithdrawal</a:t>
            </a:r>
            <a:r>
              <a:rPr lang="it-IT" dirty="0">
                <a:solidFill>
                  <a:schemeClr val="accent1"/>
                </a:solidFill>
              </a:rPr>
              <a:t> – (Transfer) OK </a:t>
            </a:r>
          </a:p>
          <a:p>
            <a:r>
              <a:rPr lang="it-IT" dirty="0"/>
              <a:t>POST /</a:t>
            </a:r>
            <a:r>
              <a:rPr lang="it-IT" dirty="0" err="1"/>
              <a:t>withdrawal</a:t>
            </a:r>
            <a:r>
              <a:rPr lang="it-IT" dirty="0"/>
              <a:t>/</a:t>
            </a:r>
            <a:r>
              <a:rPr lang="it-IT" dirty="0" err="1"/>
              <a:t>withdraw</a:t>
            </a:r>
            <a:endParaRPr lang="it-IT" dirty="0"/>
          </a:p>
          <a:p>
            <a:r>
              <a:rPr lang="it-IT" dirty="0"/>
              <a:t>IN</a:t>
            </a:r>
          </a:p>
        </p:txBody>
      </p:sp>
      <p:pic>
        <p:nvPicPr>
          <p:cNvPr id="5" name="Immagine 4">
            <a:extLst>
              <a:ext uri="{FF2B5EF4-FFF2-40B4-BE49-F238E27FC236}">
                <a16:creationId xmlns:a16="http://schemas.microsoft.com/office/drawing/2014/main" id="{45156890-2B74-446B-B1C2-50903CC69E77}"/>
              </a:ext>
            </a:extLst>
          </p:cNvPr>
          <p:cNvPicPr>
            <a:picLocks noChangeAspect="1"/>
          </p:cNvPicPr>
          <p:nvPr/>
        </p:nvPicPr>
        <p:blipFill>
          <a:blip r:embed="rId2"/>
          <a:stretch>
            <a:fillRect/>
          </a:stretch>
        </p:blipFill>
        <p:spPr>
          <a:xfrm>
            <a:off x="5690648" y="-1"/>
            <a:ext cx="6494503" cy="3063711"/>
          </a:xfrm>
          <a:prstGeom prst="rect">
            <a:avLst/>
          </a:prstGeom>
        </p:spPr>
      </p:pic>
      <p:pic>
        <p:nvPicPr>
          <p:cNvPr id="2" name="Immagine 1">
            <a:extLst>
              <a:ext uri="{FF2B5EF4-FFF2-40B4-BE49-F238E27FC236}">
                <a16:creationId xmlns:a16="http://schemas.microsoft.com/office/drawing/2014/main" id="{EDEC7D3C-B0E5-4974-8E01-37AC8A8546D4}"/>
              </a:ext>
            </a:extLst>
          </p:cNvPr>
          <p:cNvPicPr>
            <a:picLocks noChangeAspect="1"/>
          </p:cNvPicPr>
          <p:nvPr/>
        </p:nvPicPr>
        <p:blipFill>
          <a:blip r:embed="rId3"/>
          <a:stretch>
            <a:fillRect/>
          </a:stretch>
        </p:blipFill>
        <p:spPr>
          <a:xfrm>
            <a:off x="0" y="4731689"/>
            <a:ext cx="12192000" cy="460549"/>
          </a:xfrm>
          <a:prstGeom prst="rect">
            <a:avLst/>
          </a:prstGeom>
        </p:spPr>
      </p:pic>
      <p:sp>
        <p:nvSpPr>
          <p:cNvPr id="6" name="CasellaDiTesto 5">
            <a:extLst>
              <a:ext uri="{FF2B5EF4-FFF2-40B4-BE49-F238E27FC236}">
                <a16:creationId xmlns:a16="http://schemas.microsoft.com/office/drawing/2014/main" id="{01E6A301-D840-4164-9666-2F1E1D136FF4}"/>
              </a:ext>
            </a:extLst>
          </p:cNvPr>
          <p:cNvSpPr txBox="1"/>
          <p:nvPr/>
        </p:nvSpPr>
        <p:spPr>
          <a:xfrm>
            <a:off x="0" y="4362357"/>
            <a:ext cx="1591554" cy="369332"/>
          </a:xfrm>
          <a:prstGeom prst="rect">
            <a:avLst/>
          </a:prstGeom>
          <a:noFill/>
        </p:spPr>
        <p:txBody>
          <a:bodyPr wrap="square" rtlCol="0">
            <a:spAutoFit/>
          </a:bodyPr>
          <a:lstStyle/>
          <a:p>
            <a:r>
              <a:rPr lang="it-IT" dirty="0"/>
              <a:t>OUT </a:t>
            </a:r>
          </a:p>
        </p:txBody>
      </p:sp>
      <p:pic>
        <p:nvPicPr>
          <p:cNvPr id="3" name="Immagine 2">
            <a:extLst>
              <a:ext uri="{FF2B5EF4-FFF2-40B4-BE49-F238E27FC236}">
                <a16:creationId xmlns:a16="http://schemas.microsoft.com/office/drawing/2014/main" id="{E6340B85-2C7E-4DC9-96FA-A48957CCA429}"/>
              </a:ext>
            </a:extLst>
          </p:cNvPr>
          <p:cNvPicPr>
            <a:picLocks noChangeAspect="1"/>
          </p:cNvPicPr>
          <p:nvPr/>
        </p:nvPicPr>
        <p:blipFill>
          <a:blip r:embed="rId4"/>
          <a:stretch>
            <a:fillRect/>
          </a:stretch>
        </p:blipFill>
        <p:spPr>
          <a:xfrm>
            <a:off x="151752" y="890594"/>
            <a:ext cx="3105150" cy="2800350"/>
          </a:xfrm>
          <a:prstGeom prst="rect">
            <a:avLst/>
          </a:prstGeom>
        </p:spPr>
      </p:pic>
      <p:sp>
        <p:nvSpPr>
          <p:cNvPr id="7" name="Segnaposto numero diapositiva 6">
            <a:extLst>
              <a:ext uri="{FF2B5EF4-FFF2-40B4-BE49-F238E27FC236}">
                <a16:creationId xmlns:a16="http://schemas.microsoft.com/office/drawing/2014/main" id="{E32FA1E1-3CAE-40A0-BDFD-FBE6825C3320}"/>
              </a:ext>
            </a:extLst>
          </p:cNvPr>
          <p:cNvSpPr>
            <a:spLocks noGrp="1"/>
          </p:cNvSpPr>
          <p:nvPr>
            <p:ph type="sldNum" sz="quarter" idx="12"/>
          </p:nvPr>
        </p:nvSpPr>
        <p:spPr/>
        <p:txBody>
          <a:bodyPr/>
          <a:lstStyle/>
          <a:p>
            <a:fld id="{B471838B-02BF-48BB-AF36-A942095BF0A8}" type="slidenum">
              <a:rPr lang="it-IT" smtClean="0"/>
              <a:t>46</a:t>
            </a:fld>
            <a:endParaRPr lang="it-IT"/>
          </a:p>
        </p:txBody>
      </p:sp>
    </p:spTree>
    <p:extLst>
      <p:ext uri="{BB962C8B-B14F-4D97-AF65-F5344CB8AC3E}">
        <p14:creationId xmlns:p14="http://schemas.microsoft.com/office/powerpoint/2010/main" val="1931716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78FA0066-7BFD-4AF3-83AF-C03EE6DF07B1}"/>
              </a:ext>
            </a:extLst>
          </p:cNvPr>
          <p:cNvSpPr txBox="1"/>
          <p:nvPr/>
        </p:nvSpPr>
        <p:spPr>
          <a:xfrm>
            <a:off x="106532" y="0"/>
            <a:ext cx="11478827" cy="646331"/>
          </a:xfrm>
          <a:prstGeom prst="rect">
            <a:avLst/>
          </a:prstGeom>
          <a:noFill/>
        </p:spPr>
        <p:txBody>
          <a:bodyPr wrap="square" rtlCol="0">
            <a:spAutoFit/>
          </a:bodyPr>
          <a:lstStyle/>
          <a:p>
            <a:r>
              <a:rPr lang="it-IT" dirty="0" err="1">
                <a:solidFill>
                  <a:schemeClr val="accent1"/>
                </a:solidFill>
              </a:rPr>
              <a:t>eWithdrawal</a:t>
            </a:r>
            <a:r>
              <a:rPr lang="it-IT" dirty="0">
                <a:solidFill>
                  <a:schemeClr val="accent1"/>
                </a:solidFill>
              </a:rPr>
              <a:t> / </a:t>
            </a:r>
            <a:r>
              <a:rPr lang="it-IT" dirty="0" err="1">
                <a:solidFill>
                  <a:schemeClr val="accent1"/>
                </a:solidFill>
              </a:rPr>
              <a:t>eWithdrawal</a:t>
            </a:r>
            <a:r>
              <a:rPr lang="it-IT" dirty="0">
                <a:solidFill>
                  <a:schemeClr val="accent1"/>
                </a:solidFill>
              </a:rPr>
              <a:t> History</a:t>
            </a:r>
          </a:p>
          <a:p>
            <a:r>
              <a:rPr lang="it-IT" dirty="0"/>
              <a:t>GET </a:t>
            </a:r>
            <a:r>
              <a:rPr lang="it-IT" dirty="0">
                <a:solidFill>
                  <a:srgbClr val="505050"/>
                </a:solidFill>
                <a:latin typeface="OpenSans"/>
              </a:rPr>
              <a:t>/</a:t>
            </a:r>
            <a:r>
              <a:rPr lang="it-IT" dirty="0" err="1">
                <a:solidFill>
                  <a:srgbClr val="505050"/>
                </a:solidFill>
                <a:latin typeface="OpenSans"/>
              </a:rPr>
              <a:t>withdrawal</a:t>
            </a:r>
            <a:r>
              <a:rPr lang="it-IT" dirty="0">
                <a:solidFill>
                  <a:srgbClr val="505050"/>
                </a:solidFill>
                <a:latin typeface="OpenSans"/>
              </a:rPr>
              <a:t>/history/0111690</a:t>
            </a:r>
          </a:p>
        </p:txBody>
      </p:sp>
      <p:sp>
        <p:nvSpPr>
          <p:cNvPr id="9" name="Rettangolo 8">
            <a:extLst>
              <a:ext uri="{FF2B5EF4-FFF2-40B4-BE49-F238E27FC236}">
                <a16:creationId xmlns:a16="http://schemas.microsoft.com/office/drawing/2014/main" id="{9338BE36-0644-4EE7-AF96-6A339DD7FF8D}"/>
              </a:ext>
            </a:extLst>
          </p:cNvPr>
          <p:cNvSpPr/>
          <p:nvPr/>
        </p:nvSpPr>
        <p:spPr>
          <a:xfrm>
            <a:off x="7466029" y="0"/>
            <a:ext cx="3853867" cy="5386090"/>
          </a:xfrm>
          <a:prstGeom prst="rect">
            <a:avLst/>
          </a:prstGeom>
        </p:spPr>
        <p:txBody>
          <a:bodyPr wrap="square">
            <a:spAutoFit/>
          </a:bodyPr>
          <a:lstStyle/>
          <a:p>
            <a:r>
              <a:rPr lang="it-IT" sz="800" dirty="0">
                <a:solidFill>
                  <a:srgbClr val="000000"/>
                </a:solidFill>
                <a:latin typeface="Consolas,  Courier New"/>
              </a:rPr>
              <a:t>[</a:t>
            </a:r>
          </a:p>
          <a:p>
            <a:r>
              <a:rPr lang="it-IT" sz="800" dirty="0">
                <a:solidFill>
                  <a:srgbClr val="000000"/>
                </a:solidFill>
                <a:latin typeface="Consolas,  Courier New"/>
              </a:rPr>
              <a:t>    {</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transSeqNo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952120</a:t>
            </a:r>
            <a:endParaRPr lang="it-IT" sz="800" dirty="0">
              <a:solidFill>
                <a:srgbClr val="000000"/>
              </a:solidFill>
              <a:latin typeface="Consolas,  Courier New"/>
            </a:endParaRP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transSeq</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95212</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indexNo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"0111690"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accSeqRef</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7509</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amount</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5000.0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ccyCode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"EUR"</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requestDate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"2020-01-07T11:53:58.000+0000"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customerRmks</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trnsStatus</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trnsStatusDesc</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"Funds </a:t>
            </a:r>
            <a:r>
              <a:rPr lang="it-IT" sz="800" dirty="0" err="1">
                <a:solidFill>
                  <a:srgbClr val="0451A5"/>
                </a:solidFill>
                <a:latin typeface="Consolas,  Courier New"/>
              </a:rPr>
              <a:t>Transferred</a:t>
            </a:r>
            <a:r>
              <a:rPr lang="it-IT" sz="800" dirty="0">
                <a:solidFill>
                  <a:srgbClr val="0451A5"/>
                </a:solidFill>
                <a:latin typeface="Consolas,  Courier New"/>
              </a:rPr>
              <a: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cuTrnsDate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"2020-01-06T23:00:00.000+0000"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cuValueDate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"2020-01-07T23:00:00.000+0000"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cuDjNumber</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900397</a:t>
            </a:r>
            <a:r>
              <a:rPr lang="it-IT" sz="800" dirty="0">
                <a:solidFill>
                  <a:srgbClr val="000000"/>
                </a:solidFill>
                <a:latin typeface="Consolas,  Courier New"/>
              </a:rPr>
              <a:t>, </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bankCode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"BCIE"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fundsMovType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"TRSP"</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remarks</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cuTrnsfDate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"2020-01-07T23:00:00.000+0000"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 "</a:t>
            </a:r>
            <a:r>
              <a:rPr lang="it-IT" sz="800" dirty="0" err="1">
                <a:solidFill>
                  <a:srgbClr val="A31515"/>
                </a:solidFill>
                <a:latin typeface="Consolas,  Courier New"/>
              </a:rPr>
              <a:t>voidCode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451A5"/>
                </a:solidFill>
                <a:latin typeface="Consolas,  Courier New"/>
              </a:rPr>
              <a:t>,</a:t>
            </a:r>
            <a:endParaRPr lang="it-IT" sz="800" dirty="0">
              <a:solidFill>
                <a:srgbClr val="000000"/>
              </a:solidFill>
              <a:latin typeface="Consolas,  Courier New"/>
            </a:endParaRP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cuReversalDjNumber</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reqId</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308381</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queueInd</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"N"</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transNo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9885A"/>
                </a:solidFill>
                <a:latin typeface="Consolas,  Courier New"/>
              </a:rPr>
              <a:t>0</a:t>
            </a:r>
            <a:r>
              <a:rPr lang="it-IT" sz="800" dirty="0">
                <a:solidFill>
                  <a:srgbClr val="000000"/>
                </a:solidFill>
                <a:latin typeface="Consolas,  Courier New"/>
              </a:rPr>
              <a:t>,</a:t>
            </a:r>
          </a:p>
          <a:p>
            <a:r>
              <a:rPr lang="it-IT" sz="800" dirty="0">
                <a:solidFill>
                  <a:srgbClr val="A31515"/>
                </a:solidFill>
                <a:latin typeface="Consolas,  Courier New"/>
              </a:rPr>
              <a:t>        "</a:t>
            </a:r>
            <a:r>
              <a:rPr lang="it-IT" sz="800" dirty="0" err="1">
                <a:solidFill>
                  <a:srgbClr val="A31515"/>
                </a:solidFill>
                <a:latin typeface="Consolas,  Courier New"/>
              </a:rPr>
              <a:t>voidCode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451A5"/>
                </a:solidFill>
                <a:latin typeface="Consolas,  Courier New"/>
              </a:rPr>
              <a:t>,</a:t>
            </a:r>
            <a:endParaRPr lang="it-IT" sz="800" dirty="0">
              <a:solidFill>
                <a:srgbClr val="000000"/>
              </a:solidFill>
              <a:latin typeface="Consolas,  Courier New"/>
            </a:endParaRP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validFrom</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"2018-03-06T23:00:00.000+0000"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validTo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"9999-12-30T23:00:00.000+0000"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accountNo</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"1000/00004060"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"bank"</a:t>
            </a:r>
            <a:r>
              <a:rPr lang="it-IT" sz="800" dirty="0">
                <a:solidFill>
                  <a:srgbClr val="000000"/>
                </a:solidFill>
                <a:latin typeface="Consolas,  Courier New"/>
              </a:rPr>
              <a:t>: </a:t>
            </a:r>
            <a:r>
              <a:rPr lang="it-IT" sz="800" dirty="0">
                <a:solidFill>
                  <a:srgbClr val="0451A5"/>
                </a:solidFill>
                <a:latin typeface="Consolas,  Courier New"/>
              </a:rPr>
              <a:t>"Intesa </a:t>
            </a:r>
            <a:r>
              <a:rPr lang="it-IT" sz="800" dirty="0" err="1">
                <a:solidFill>
                  <a:srgbClr val="0451A5"/>
                </a:solidFill>
                <a:latin typeface="Consolas,  Courier New"/>
              </a:rPr>
              <a:t>SanPaolo</a:t>
            </a:r>
            <a:r>
              <a:rPr lang="it-IT" sz="800" dirty="0">
                <a:solidFill>
                  <a:srgbClr val="0451A5"/>
                </a:solidFill>
                <a:latin typeface="Consolas,  Courier New"/>
              </a:rPr>
              <a: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address</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"Viale delle Terme di Caracalla 00153"</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"city"</a:t>
            </a:r>
            <a:r>
              <a:rPr lang="it-IT" sz="800" dirty="0">
                <a:solidFill>
                  <a:srgbClr val="000000"/>
                </a:solidFill>
                <a:latin typeface="Consolas,  Courier New"/>
              </a:rPr>
              <a:t>: </a:t>
            </a:r>
            <a:r>
              <a:rPr lang="it-IT" sz="800" dirty="0">
                <a:solidFill>
                  <a:srgbClr val="0451A5"/>
                </a:solidFill>
                <a:latin typeface="Consolas,  Courier New"/>
              </a:rPr>
              <a:t>"Rome"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"country"</a:t>
            </a:r>
            <a:r>
              <a:rPr lang="it-IT" sz="800" dirty="0">
                <a:solidFill>
                  <a:srgbClr val="000000"/>
                </a:solidFill>
                <a:latin typeface="Consolas,  Courier New"/>
              </a:rPr>
              <a:t>: </a:t>
            </a:r>
            <a:r>
              <a:rPr lang="it-IT" sz="800" dirty="0">
                <a:solidFill>
                  <a:srgbClr val="0451A5"/>
                </a:solidFill>
                <a:latin typeface="Consolas,  Courier New"/>
              </a:rPr>
              <a:t>"IT"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branch</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"06825 FAO/WFP </a:t>
            </a:r>
            <a:r>
              <a:rPr lang="it-IT" sz="800" dirty="0" err="1">
                <a:solidFill>
                  <a:srgbClr val="0451A5"/>
                </a:solidFill>
                <a:latin typeface="Consolas,  Courier New"/>
              </a:rPr>
              <a:t>Branch</a:t>
            </a:r>
            <a:r>
              <a:rPr lang="it-IT" sz="800" dirty="0">
                <a:solidFill>
                  <a:srgbClr val="0451A5"/>
                </a:solidFill>
                <a:latin typeface="Consolas,  Courier New"/>
              </a:rPr>
              <a: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acctBankCode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"IT74 K030 6903 3561 0000 0004 060"</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beneficiary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a:t>
            </a:r>
            <a:r>
              <a:rPr lang="it-IT" sz="800" dirty="0" err="1">
                <a:solidFill>
                  <a:srgbClr val="0451A5"/>
                </a:solidFill>
                <a:latin typeface="Consolas,  Courier New"/>
              </a:rPr>
              <a:t>Jayne</a:t>
            </a:r>
            <a:r>
              <a:rPr lang="it-IT" sz="800" dirty="0">
                <a:solidFill>
                  <a:srgbClr val="0451A5"/>
                </a:solidFill>
                <a:latin typeface="Consolas,  Courier New"/>
              </a:rPr>
              <a:t> Ann Rose"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beneAddr</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"Via Badia di Cava 56, C3 00142"</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beneCity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"Rome"</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beneCountry</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"IT"</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currencyCode</a:t>
            </a:r>
            <a:r>
              <a:rPr lang="it-IT" sz="800" dirty="0">
                <a:solidFill>
                  <a:srgbClr val="A31515"/>
                </a:solidFill>
                <a:latin typeface="Consolas,  Courier New"/>
              </a:rPr>
              <a:t>"</a:t>
            </a:r>
            <a:r>
              <a:rPr lang="it-IT" sz="800" dirty="0">
                <a:solidFill>
                  <a:srgbClr val="000000"/>
                </a:solidFill>
                <a:latin typeface="Consolas,  Courier New"/>
              </a:rPr>
              <a:t>: </a:t>
            </a:r>
            <a:r>
              <a:rPr lang="it-IT" sz="800" dirty="0">
                <a:solidFill>
                  <a:srgbClr val="0451A5"/>
                </a:solidFill>
                <a:latin typeface="Consolas,  Courier New"/>
              </a:rPr>
              <a:t>"EUR"</a:t>
            </a:r>
            <a:r>
              <a:rPr lang="it-IT" sz="800" dirty="0">
                <a:solidFill>
                  <a:srgbClr val="000000"/>
                </a:solidFill>
                <a:latin typeface="Consolas,  Courier New"/>
              </a:rPr>
              <a:t>,</a:t>
            </a:r>
          </a:p>
          <a:p>
            <a:r>
              <a:rPr lang="it-IT" sz="800" dirty="0">
                <a:solidFill>
                  <a:srgbClr val="A31515"/>
                </a:solidFill>
                <a:latin typeface="Consolas,  Courier New"/>
              </a:rPr>
              <a:t>        "</a:t>
            </a:r>
            <a:r>
              <a:rPr lang="it-IT" sz="800" dirty="0" err="1">
                <a:solidFill>
                  <a:srgbClr val="A31515"/>
                </a:solidFill>
                <a:latin typeface="Consolas,  Courier New"/>
              </a:rPr>
              <a:t>initReqNum</a:t>
            </a:r>
            <a:r>
              <a:rPr lang="it-IT" sz="800" dirty="0">
                <a:solidFill>
                  <a:srgbClr val="0451A5"/>
                </a:solidFill>
                <a:latin typeface="Consolas,  Courier New"/>
              </a:rPr>
              <a:t>": 11079</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closeReqNum</a:t>
            </a:r>
            <a:r>
              <a:rPr lang="it-IT" sz="800" dirty="0">
                <a:solidFill>
                  <a:srgbClr val="0451A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r>
              <a:rPr lang="it-IT" sz="800" dirty="0">
                <a:solidFill>
                  <a:srgbClr val="000000"/>
                </a:solidFill>
                <a:latin typeface="Consolas,  Courier New"/>
              </a:rPr>
              <a:t>,</a:t>
            </a:r>
          </a:p>
          <a:p>
            <a:r>
              <a:rPr lang="it-IT" sz="800" dirty="0">
                <a:solidFill>
                  <a:srgbClr val="000000"/>
                </a:solidFill>
                <a:latin typeface="Consolas,  Courier New"/>
              </a:rPr>
              <a:t>        </a:t>
            </a:r>
            <a:r>
              <a:rPr lang="it-IT" sz="800" dirty="0">
                <a:solidFill>
                  <a:srgbClr val="A31515"/>
                </a:solidFill>
                <a:latin typeface="Consolas,  Courier New"/>
              </a:rPr>
              <a:t>"</a:t>
            </a:r>
            <a:r>
              <a:rPr lang="it-IT" sz="800" dirty="0" err="1">
                <a:solidFill>
                  <a:srgbClr val="A31515"/>
                </a:solidFill>
                <a:latin typeface="Consolas,  Courier New"/>
              </a:rPr>
              <a:t>addaccinfo</a:t>
            </a:r>
            <a:r>
              <a:rPr lang="it-IT" sz="800" dirty="0">
                <a:solidFill>
                  <a:srgbClr val="A31515"/>
                </a:solidFill>
                <a:latin typeface="Consolas,  Courier New"/>
              </a:rPr>
              <a:t>"</a:t>
            </a:r>
            <a:r>
              <a:rPr lang="it-IT" sz="800" dirty="0">
                <a:solidFill>
                  <a:srgbClr val="000000"/>
                </a:solidFill>
                <a:latin typeface="Consolas,  Courier New"/>
              </a:rPr>
              <a:t>: </a:t>
            </a:r>
            <a:r>
              <a:rPr lang="it-IT" sz="800" dirty="0" err="1">
                <a:solidFill>
                  <a:srgbClr val="0451A5"/>
                </a:solidFill>
                <a:latin typeface="Consolas,  Courier New"/>
              </a:rPr>
              <a:t>null</a:t>
            </a:r>
            <a:endParaRPr lang="it-IT" sz="800" dirty="0">
              <a:solidFill>
                <a:srgbClr val="000000"/>
              </a:solidFill>
              <a:latin typeface="Consolas,  Courier New"/>
            </a:endParaRPr>
          </a:p>
          <a:p>
            <a:r>
              <a:rPr lang="it-IT" sz="800" dirty="0">
                <a:solidFill>
                  <a:srgbClr val="000000"/>
                </a:solidFill>
                <a:latin typeface="Consolas,  Courier New"/>
              </a:rPr>
              <a:t>    },</a:t>
            </a:r>
            <a:endParaRPr lang="it-IT" sz="800" b="0" dirty="0">
              <a:solidFill>
                <a:srgbClr val="000000"/>
              </a:solidFill>
              <a:effectLst/>
              <a:latin typeface="Consolas,  Courier New"/>
            </a:endParaRPr>
          </a:p>
        </p:txBody>
      </p:sp>
      <p:pic>
        <p:nvPicPr>
          <p:cNvPr id="10" name="Immagine 9">
            <a:extLst>
              <a:ext uri="{FF2B5EF4-FFF2-40B4-BE49-F238E27FC236}">
                <a16:creationId xmlns:a16="http://schemas.microsoft.com/office/drawing/2014/main" id="{5E0DF622-13E0-465F-A357-BC2B0C694ECE}"/>
              </a:ext>
            </a:extLst>
          </p:cNvPr>
          <p:cNvPicPr>
            <a:picLocks noChangeAspect="1"/>
          </p:cNvPicPr>
          <p:nvPr/>
        </p:nvPicPr>
        <p:blipFill>
          <a:blip r:embed="rId2"/>
          <a:stretch>
            <a:fillRect/>
          </a:stretch>
        </p:blipFill>
        <p:spPr>
          <a:xfrm>
            <a:off x="864693" y="3648360"/>
            <a:ext cx="5526680" cy="3089238"/>
          </a:xfrm>
          <a:prstGeom prst="rect">
            <a:avLst/>
          </a:prstGeom>
        </p:spPr>
      </p:pic>
      <p:pic>
        <p:nvPicPr>
          <p:cNvPr id="11" name="Immagine 10">
            <a:extLst>
              <a:ext uri="{FF2B5EF4-FFF2-40B4-BE49-F238E27FC236}">
                <a16:creationId xmlns:a16="http://schemas.microsoft.com/office/drawing/2014/main" id="{314F6DEF-81FD-4BFF-9B53-326CCB95653D}"/>
              </a:ext>
            </a:extLst>
          </p:cNvPr>
          <p:cNvPicPr>
            <a:picLocks noChangeAspect="1"/>
          </p:cNvPicPr>
          <p:nvPr/>
        </p:nvPicPr>
        <p:blipFill>
          <a:blip r:embed="rId3"/>
          <a:stretch>
            <a:fillRect/>
          </a:stretch>
        </p:blipFill>
        <p:spPr>
          <a:xfrm>
            <a:off x="0" y="646331"/>
            <a:ext cx="7749997" cy="2320810"/>
          </a:xfrm>
          <a:prstGeom prst="rect">
            <a:avLst/>
          </a:prstGeom>
        </p:spPr>
      </p:pic>
      <p:cxnSp>
        <p:nvCxnSpPr>
          <p:cNvPr id="5" name="Connettore diritto 4">
            <a:extLst>
              <a:ext uri="{FF2B5EF4-FFF2-40B4-BE49-F238E27FC236}">
                <a16:creationId xmlns:a16="http://schemas.microsoft.com/office/drawing/2014/main" id="{6F1C9F29-9981-4342-ADD8-AE5079F669F2}"/>
              </a:ext>
            </a:extLst>
          </p:cNvPr>
          <p:cNvCxnSpPr>
            <a:cxnSpLocks/>
          </p:cNvCxnSpPr>
          <p:nvPr/>
        </p:nvCxnSpPr>
        <p:spPr>
          <a:xfrm>
            <a:off x="106532" y="1132326"/>
            <a:ext cx="19040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9017A409-0C0F-42FB-BFBD-430F2263C0F6}"/>
              </a:ext>
            </a:extLst>
          </p:cNvPr>
          <p:cNvSpPr/>
          <p:nvPr/>
        </p:nvSpPr>
        <p:spPr>
          <a:xfrm>
            <a:off x="475723" y="3190227"/>
            <a:ext cx="6990306" cy="338554"/>
          </a:xfrm>
          <a:prstGeom prst="rect">
            <a:avLst/>
          </a:prstGeom>
          <a:ln>
            <a:solidFill>
              <a:schemeClr val="accent3"/>
            </a:solidFill>
          </a:ln>
        </p:spPr>
        <p:txBody>
          <a:bodyPr wrap="square">
            <a:spAutoFit/>
          </a:bodyPr>
          <a:lstStyle/>
          <a:p>
            <a:r>
              <a:rPr lang="en-US" sz="1600" i="1" dirty="0">
                <a:solidFill>
                  <a:schemeClr val="bg1">
                    <a:lumMod val="50000"/>
                  </a:schemeClr>
                </a:solidFill>
              </a:rPr>
              <a:t>NOTE: when double click on a row show the details already present on the output</a:t>
            </a:r>
            <a:endParaRPr lang="it-IT" sz="1600" i="1" dirty="0">
              <a:solidFill>
                <a:schemeClr val="bg1">
                  <a:lumMod val="50000"/>
                </a:schemeClr>
              </a:solidFill>
            </a:endParaRPr>
          </a:p>
        </p:txBody>
      </p:sp>
      <p:sp>
        <p:nvSpPr>
          <p:cNvPr id="2" name="Segnaposto numero diapositiva 1">
            <a:extLst>
              <a:ext uri="{FF2B5EF4-FFF2-40B4-BE49-F238E27FC236}">
                <a16:creationId xmlns:a16="http://schemas.microsoft.com/office/drawing/2014/main" id="{A5B48C5B-A171-4D47-8489-06B3674567AB}"/>
              </a:ext>
            </a:extLst>
          </p:cNvPr>
          <p:cNvSpPr>
            <a:spLocks noGrp="1"/>
          </p:cNvSpPr>
          <p:nvPr>
            <p:ph type="sldNum" sz="quarter" idx="12"/>
          </p:nvPr>
        </p:nvSpPr>
        <p:spPr/>
        <p:txBody>
          <a:bodyPr/>
          <a:lstStyle/>
          <a:p>
            <a:fld id="{B471838B-02BF-48BB-AF36-A942095BF0A8}" type="slidenum">
              <a:rPr lang="it-IT" smtClean="0"/>
              <a:t>47</a:t>
            </a:fld>
            <a:endParaRPr lang="it-IT"/>
          </a:p>
        </p:txBody>
      </p:sp>
    </p:spTree>
    <p:extLst>
      <p:ext uri="{BB962C8B-B14F-4D97-AF65-F5344CB8AC3E}">
        <p14:creationId xmlns:p14="http://schemas.microsoft.com/office/powerpoint/2010/main" val="3987234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4AFDE254-E249-45DE-B177-1810F4DCC305}"/>
              </a:ext>
            </a:extLst>
          </p:cNvPr>
          <p:cNvSpPr/>
          <p:nvPr/>
        </p:nvSpPr>
        <p:spPr>
          <a:xfrm>
            <a:off x="166509" y="477704"/>
            <a:ext cx="2666051" cy="375552"/>
          </a:xfrm>
          <a:prstGeom prst="rect">
            <a:avLst/>
          </a:prstGeom>
        </p:spPr>
        <p:txBody>
          <a:bodyPr wrap="none">
            <a:spAutoFit/>
          </a:bodyPr>
          <a:lstStyle/>
          <a:p>
            <a:pPr>
              <a:lnSpc>
                <a:spcPct val="107000"/>
              </a:lnSpc>
              <a:spcAft>
                <a:spcPts val="800"/>
              </a:spcAft>
            </a:pPr>
            <a:r>
              <a:rPr lang="en-US"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rPr>
              <a:t>Election REST Controller</a:t>
            </a:r>
            <a:endParaRPr lang="it-IT" spc="75" dirty="0">
              <a:solidFill>
                <a:srgbClr val="5A5A5A"/>
              </a:solidFill>
              <a:latin typeface="Calibri" panose="020F0502020204030204" pitchFamily="34" charset="0"/>
              <a:ea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7D2484F7-B33C-412E-9822-010941A05511}"/>
              </a:ext>
            </a:extLst>
          </p:cNvPr>
          <p:cNvSpPr/>
          <p:nvPr/>
        </p:nvSpPr>
        <p:spPr>
          <a:xfrm>
            <a:off x="34870" y="102152"/>
            <a:ext cx="1619354" cy="375552"/>
          </a:xfrm>
          <a:prstGeom prst="rect">
            <a:avLst/>
          </a:prstGeom>
        </p:spPr>
        <p:txBody>
          <a:bodyPr wrap="none">
            <a:spAutoFit/>
          </a:bodyPr>
          <a:lstStyle/>
          <a:p>
            <a:pPr>
              <a:lnSpc>
                <a:spcPct val="107000"/>
              </a:lnSpc>
              <a:spcBef>
                <a:spcPts val="1200"/>
              </a:spcBef>
              <a:spcAft>
                <a:spcPts val="0"/>
              </a:spcAft>
            </a:pPr>
            <a:r>
              <a:rPr lang="en-US"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election-service</a:t>
            </a:r>
            <a:endParaRPr lang="it-IT" b="1" kern="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graphicFrame>
        <p:nvGraphicFramePr>
          <p:cNvPr id="10" name="Tabella 10">
            <a:extLst>
              <a:ext uri="{FF2B5EF4-FFF2-40B4-BE49-F238E27FC236}">
                <a16:creationId xmlns:a16="http://schemas.microsoft.com/office/drawing/2014/main" id="{01DE267F-274C-497F-85BF-20328744648E}"/>
              </a:ext>
            </a:extLst>
          </p:cNvPr>
          <p:cNvGraphicFramePr>
            <a:graphicFrameLocks noGrp="1"/>
          </p:cNvGraphicFramePr>
          <p:nvPr>
            <p:extLst>
              <p:ext uri="{D42A27DB-BD31-4B8C-83A1-F6EECF244321}">
                <p14:modId xmlns:p14="http://schemas.microsoft.com/office/powerpoint/2010/main" val="3357947638"/>
              </p:ext>
            </p:extLst>
          </p:nvPr>
        </p:nvGraphicFramePr>
        <p:xfrm>
          <a:off x="254000" y="1054946"/>
          <a:ext cx="11490960" cy="1511302"/>
        </p:xfrm>
        <a:graphic>
          <a:graphicData uri="http://schemas.openxmlformats.org/drawingml/2006/table">
            <a:tbl>
              <a:tblPr firstRow="1" bandRow="1">
                <a:tableStyleId>{5C22544A-7EE6-4342-B048-85BDC9FD1C3A}</a:tableStyleId>
              </a:tblPr>
              <a:tblGrid>
                <a:gridCol w="3163904">
                  <a:extLst>
                    <a:ext uri="{9D8B030D-6E8A-4147-A177-3AD203B41FA5}">
                      <a16:colId xmlns:a16="http://schemas.microsoft.com/office/drawing/2014/main" val="4192487856"/>
                    </a:ext>
                  </a:extLst>
                </a:gridCol>
                <a:gridCol w="2251376">
                  <a:extLst>
                    <a:ext uri="{9D8B030D-6E8A-4147-A177-3AD203B41FA5}">
                      <a16:colId xmlns:a16="http://schemas.microsoft.com/office/drawing/2014/main" val="148176980"/>
                    </a:ext>
                  </a:extLst>
                </a:gridCol>
                <a:gridCol w="2082800">
                  <a:extLst>
                    <a:ext uri="{9D8B030D-6E8A-4147-A177-3AD203B41FA5}">
                      <a16:colId xmlns:a16="http://schemas.microsoft.com/office/drawing/2014/main" val="3071713185"/>
                    </a:ext>
                  </a:extLst>
                </a:gridCol>
                <a:gridCol w="3992880">
                  <a:extLst>
                    <a:ext uri="{9D8B030D-6E8A-4147-A177-3AD203B41FA5}">
                      <a16:colId xmlns:a16="http://schemas.microsoft.com/office/drawing/2014/main" val="4008807556"/>
                    </a:ext>
                  </a:extLst>
                </a:gridCol>
              </a:tblGrid>
              <a:tr h="448734">
                <a:tc>
                  <a:txBody>
                    <a:bodyPr/>
                    <a:lstStyle/>
                    <a:p>
                      <a:r>
                        <a:rPr lang="it-IT" sz="1400" dirty="0" err="1"/>
                        <a:t>EndPoint</a:t>
                      </a:r>
                      <a:endParaRPr lang="it-IT" sz="1400" dirty="0"/>
                    </a:p>
                  </a:txBody>
                  <a:tcPr/>
                </a:tc>
                <a:tc>
                  <a:txBody>
                    <a:bodyPr/>
                    <a:lstStyle/>
                    <a:p>
                      <a:r>
                        <a:rPr lang="it-IT" sz="1400" b="1" kern="1200" dirty="0">
                          <a:solidFill>
                            <a:schemeClr val="lt1"/>
                          </a:solidFill>
                          <a:latin typeface="+mn-lt"/>
                          <a:ea typeface="+mn-ea"/>
                          <a:cs typeface="+mn-cs"/>
                        </a:rPr>
                        <a:t>Input</a:t>
                      </a:r>
                    </a:p>
                  </a:txBody>
                  <a:tcPr/>
                </a:tc>
                <a:tc>
                  <a:txBody>
                    <a:bodyPr/>
                    <a:lstStyle/>
                    <a:p>
                      <a:r>
                        <a:rPr lang="it-IT" sz="1400" b="1" kern="1200" dirty="0">
                          <a:solidFill>
                            <a:schemeClr val="lt1"/>
                          </a:solidFill>
                          <a:latin typeface="+mn-lt"/>
                          <a:ea typeface="+mn-ea"/>
                          <a:cs typeface="+mn-cs"/>
                        </a:rPr>
                        <a:t>Output</a:t>
                      </a:r>
                    </a:p>
                  </a:txBody>
                  <a:tcPr/>
                </a:tc>
                <a:tc>
                  <a:txBody>
                    <a:bodyPr/>
                    <a:lstStyle/>
                    <a:p>
                      <a:r>
                        <a:rPr lang="it-IT" sz="1400" b="1" kern="1200" dirty="0" err="1">
                          <a:solidFill>
                            <a:schemeClr val="lt1"/>
                          </a:solidFill>
                          <a:latin typeface="+mn-lt"/>
                          <a:ea typeface="+mn-ea"/>
                          <a:cs typeface="+mn-cs"/>
                        </a:rPr>
                        <a:t>Description</a:t>
                      </a:r>
                      <a:endParaRPr lang="it-IT" sz="1400" b="1" kern="1200" dirty="0">
                        <a:solidFill>
                          <a:schemeClr val="lt1"/>
                        </a:solidFill>
                        <a:latin typeface="+mn-lt"/>
                        <a:ea typeface="+mn-ea"/>
                        <a:cs typeface="+mn-cs"/>
                      </a:endParaRPr>
                    </a:p>
                  </a:txBody>
                  <a:tcPr/>
                </a:tc>
                <a:extLst>
                  <a:ext uri="{0D108BD9-81ED-4DB2-BD59-A6C34878D82A}">
                    <a16:rowId xmlns:a16="http://schemas.microsoft.com/office/drawing/2014/main" val="1752127473"/>
                  </a:ext>
                </a:extLst>
              </a:tr>
              <a:tr h="1540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t>
                      </a:r>
                      <a:r>
                        <a:rPr lang="it-IT" sz="1400" kern="1200" dirty="0" err="1">
                          <a:solidFill>
                            <a:schemeClr val="tx1"/>
                          </a:solidFill>
                          <a:effectLst/>
                          <a:latin typeface="+mn-lt"/>
                          <a:ea typeface="+mn-ea"/>
                          <a:cs typeface="+mn-cs"/>
                        </a:rPr>
                        <a:t>election</a:t>
                      </a:r>
                      <a:r>
                        <a:rPr lang="it-IT" sz="1400" kern="1200" dirty="0">
                          <a:solidFill>
                            <a:schemeClr val="tx1"/>
                          </a:solidFill>
                          <a:effectLst/>
                          <a:latin typeface="+mn-lt"/>
                          <a:ea typeface="+mn-ea"/>
                          <a:cs typeface="+mn-cs"/>
                        </a:rPr>
                        <a:t>/</a:t>
                      </a:r>
                      <a:r>
                        <a:rPr lang="it-IT" sz="1400" kern="1200" dirty="0" err="1">
                          <a:solidFill>
                            <a:schemeClr val="tx1"/>
                          </a:solidFill>
                          <a:effectLst/>
                          <a:latin typeface="+mn-lt"/>
                          <a:ea typeface="+mn-ea"/>
                          <a:cs typeface="+mn-cs"/>
                        </a:rPr>
                        <a:t>isOpen</a:t>
                      </a:r>
                      <a:endParaRPr lang="it-IT" sz="1400" kern="1200" dirty="0">
                        <a:solidFill>
                          <a:schemeClr val="tx1"/>
                        </a:solidFill>
                        <a:effectLst/>
                        <a:latin typeface="+mn-lt"/>
                        <a:ea typeface="+mn-ea"/>
                        <a:cs typeface="+mn-cs"/>
                      </a:endParaRPr>
                    </a:p>
                  </a:txBody>
                  <a:tcPr/>
                </a:tc>
                <a:tc>
                  <a:txBody>
                    <a:bodyPr/>
                    <a:lstStyle/>
                    <a:p>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boolean</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2" action="ppaction://hlinksldjump"/>
                        </a:rPr>
                        <a:t>Load</a:t>
                      </a:r>
                      <a:r>
                        <a:rPr lang="it-IT" sz="1400" dirty="0">
                          <a:solidFill>
                            <a:schemeClr val="accent1"/>
                          </a:solidFill>
                          <a:hlinkClick r:id="rId2" action="ppaction://hlinksldjump"/>
                        </a:rPr>
                        <a:t> </a:t>
                      </a:r>
                      <a:r>
                        <a:rPr lang="it-IT" sz="1400" dirty="0" err="1">
                          <a:solidFill>
                            <a:schemeClr val="accent1"/>
                          </a:solidFill>
                          <a:hlinkClick r:id="rId2" action="ppaction://hlinksldjump"/>
                        </a:rPr>
                        <a:t>Election</a:t>
                      </a:r>
                      <a:r>
                        <a:rPr lang="it-IT" sz="1400" dirty="0">
                          <a:solidFill>
                            <a:schemeClr val="accent1"/>
                          </a:solidFill>
                          <a:hlinkClick r:id="rId2" action="ppaction://hlinksldjump"/>
                        </a:rPr>
                        <a:t> Menu </a:t>
                      </a:r>
                      <a:endParaRPr lang="it-IT" sz="900" kern="1200" dirty="0">
                        <a:solidFill>
                          <a:schemeClr val="dk1"/>
                        </a:solidFill>
                        <a:effectLst/>
                        <a:latin typeface="+mn-lt"/>
                        <a:ea typeface="+mn-ea"/>
                        <a:cs typeface="+mn-cs"/>
                      </a:endParaRPr>
                    </a:p>
                  </a:txBody>
                  <a:tcPr/>
                </a:tc>
                <a:extLst>
                  <a:ext uri="{0D108BD9-81ED-4DB2-BD59-A6C34878D82A}">
                    <a16:rowId xmlns:a16="http://schemas.microsoft.com/office/drawing/2014/main" val="2435389427"/>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GET /</a:t>
                      </a:r>
                      <a:r>
                        <a:rPr lang="it-IT" sz="1400" kern="1200" dirty="0" err="1">
                          <a:solidFill>
                            <a:schemeClr val="tx1"/>
                          </a:solidFill>
                          <a:effectLst/>
                          <a:latin typeface="+mn-lt"/>
                          <a:ea typeface="+mn-ea"/>
                          <a:cs typeface="+mn-cs"/>
                        </a:rPr>
                        <a:t>election</a:t>
                      </a:r>
                      <a:r>
                        <a:rPr lang="it-IT" sz="1400" kern="1200" dirty="0">
                          <a:solidFill>
                            <a:schemeClr val="tx1"/>
                          </a:solidFill>
                          <a:effectLst/>
                          <a:latin typeface="+mn-lt"/>
                          <a:ea typeface="+mn-ea"/>
                          <a:cs typeface="+mn-cs"/>
                        </a:rPr>
                        <a:t>/{id}</a:t>
                      </a:r>
                    </a:p>
                  </a:txBody>
                  <a:tcPr/>
                </a:tc>
                <a:tc>
                  <a:txBody>
                    <a:bodyPr/>
                    <a:lstStyle/>
                    <a:p>
                      <a:pPr marL="0" indent="0">
                        <a:buFontTx/>
                        <a:buNone/>
                      </a:pPr>
                      <a:endParaRPr lang="it-IT" sz="1400" kern="1200" dirty="0">
                        <a:solidFill>
                          <a:schemeClr val="tx1"/>
                        </a:solidFill>
                        <a:effectLst/>
                        <a:latin typeface="+mn-lt"/>
                        <a:ea typeface="+mn-ea"/>
                        <a:cs typeface="+mn-cs"/>
                      </a:endParaRPr>
                    </a:p>
                  </a:txBody>
                  <a:tcPr/>
                </a:tc>
                <a:tc>
                  <a:txBody>
                    <a:bodyPr/>
                    <a:lstStyle/>
                    <a:p>
                      <a:r>
                        <a:rPr lang="it-IT" sz="1400" kern="1200" dirty="0">
                          <a:solidFill>
                            <a:schemeClr val="tx1"/>
                          </a:solidFill>
                          <a:effectLst/>
                          <a:latin typeface="+mn-lt"/>
                          <a:ea typeface="+mn-ea"/>
                          <a:cs typeface="+mn-cs"/>
                        </a:rPr>
                        <a:t>List&lt;</a:t>
                      </a:r>
                      <a:r>
                        <a:rPr lang="it-IT" sz="1400" kern="1200" dirty="0" err="1">
                          <a:solidFill>
                            <a:schemeClr val="tx1"/>
                          </a:solidFill>
                          <a:effectLst/>
                          <a:latin typeface="+mn-lt"/>
                          <a:ea typeface="+mn-ea"/>
                          <a:cs typeface="+mn-cs"/>
                        </a:rPr>
                        <a:t>Election</a:t>
                      </a:r>
                      <a:r>
                        <a:rPr lang="it-IT" sz="1400" kern="1200" dirty="0">
                          <a:solidFill>
                            <a:schemeClr val="tx1"/>
                          </a:solidFill>
                          <a:effectLst/>
                          <a:latin typeface="+mn-lt"/>
                          <a:ea typeface="+mn-ea"/>
                          <a:cs typeface="+mn-cs"/>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err="1">
                          <a:solidFill>
                            <a:schemeClr val="accent1"/>
                          </a:solidFill>
                          <a:hlinkClick r:id="rId3" action="ppaction://hlinksldjump"/>
                        </a:rPr>
                        <a:t>Load</a:t>
                      </a:r>
                      <a:r>
                        <a:rPr lang="it-IT" sz="1400" dirty="0">
                          <a:solidFill>
                            <a:schemeClr val="accent1"/>
                          </a:solidFill>
                          <a:hlinkClick r:id="rId3" action="ppaction://hlinksldjump"/>
                        </a:rPr>
                        <a:t> </a:t>
                      </a:r>
                      <a:r>
                        <a:rPr lang="it-IT" sz="1400" dirty="0" err="1">
                          <a:solidFill>
                            <a:schemeClr val="accent1"/>
                          </a:solidFill>
                          <a:hlinkClick r:id="rId3" action="ppaction://hlinksldjump"/>
                        </a:rPr>
                        <a:t>Election</a:t>
                      </a:r>
                      <a:r>
                        <a:rPr lang="it-IT" sz="1400" dirty="0">
                          <a:solidFill>
                            <a:schemeClr val="accent1"/>
                          </a:solidFill>
                          <a:hlinkClick r:id="rId3" action="ppaction://hlinksldjump"/>
                        </a:rPr>
                        <a:t> </a:t>
                      </a:r>
                      <a:r>
                        <a:rPr lang="it-IT" sz="1400" dirty="0" err="1">
                          <a:solidFill>
                            <a:schemeClr val="accent1"/>
                          </a:solidFill>
                          <a:hlinkClick r:id="rId3" action="ppaction://hlinksldjump"/>
                        </a:rPr>
                        <a:t>Ballot</a:t>
                      </a:r>
                      <a:r>
                        <a:rPr lang="it-IT" sz="1400" dirty="0">
                          <a:solidFill>
                            <a:schemeClr val="accent1"/>
                          </a:solidFill>
                          <a:hlinkClick r:id="rId3" action="ppaction://hlinksldjump"/>
                        </a:rPr>
                        <a:t> </a:t>
                      </a:r>
                      <a:endParaRPr lang="it-IT" sz="900" kern="1200" dirty="0">
                        <a:solidFill>
                          <a:schemeClr val="dk1"/>
                        </a:solidFill>
                        <a:effectLst/>
                        <a:latin typeface="+mn-lt"/>
                        <a:ea typeface="+mn-ea"/>
                        <a:cs typeface="+mn-cs"/>
                      </a:endParaRPr>
                    </a:p>
                  </a:txBody>
                  <a:tcPr/>
                </a:tc>
                <a:extLst>
                  <a:ext uri="{0D108BD9-81ED-4DB2-BD59-A6C34878D82A}">
                    <a16:rowId xmlns:a16="http://schemas.microsoft.com/office/drawing/2014/main" val="1617476371"/>
                  </a:ext>
                </a:extLst>
              </a:tr>
              <a:tr h="3788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a:solidFill>
                            <a:schemeClr val="tx1"/>
                          </a:solidFill>
                          <a:effectLst/>
                          <a:latin typeface="+mn-lt"/>
                          <a:ea typeface="+mn-ea"/>
                          <a:cs typeface="+mn-cs"/>
                        </a:rPr>
                        <a:t>POST /</a:t>
                      </a:r>
                      <a:r>
                        <a:rPr lang="it-IT" sz="1400" kern="1200" dirty="0" err="1">
                          <a:solidFill>
                            <a:schemeClr val="tx1"/>
                          </a:solidFill>
                          <a:effectLst/>
                          <a:latin typeface="+mn-lt"/>
                          <a:ea typeface="+mn-ea"/>
                          <a:cs typeface="+mn-cs"/>
                        </a:rPr>
                        <a:t>election</a:t>
                      </a:r>
                      <a:r>
                        <a:rPr lang="it-IT" sz="1400" kern="1200" dirty="0">
                          <a:solidFill>
                            <a:schemeClr val="tx1"/>
                          </a:solidFill>
                          <a:effectLst/>
                          <a:latin typeface="+mn-lt"/>
                          <a:ea typeface="+mn-ea"/>
                          <a:cs typeface="+mn-cs"/>
                        </a:rPr>
                        <a:t>/vote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BallotDto</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kern="1200" dirty="0" err="1">
                          <a:solidFill>
                            <a:schemeClr val="tx1"/>
                          </a:solidFill>
                          <a:effectLst/>
                          <a:latin typeface="+mn-lt"/>
                          <a:ea typeface="+mn-ea"/>
                          <a:cs typeface="+mn-cs"/>
                        </a:rPr>
                        <a:t>String</a:t>
                      </a:r>
                      <a:endParaRPr lang="it-IT" sz="140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accent1"/>
                          </a:solidFill>
                          <a:hlinkClick r:id="rId4" action="ppaction://hlinksldjump"/>
                        </a:rPr>
                        <a:t>Vote</a:t>
                      </a:r>
                      <a:endParaRPr lang="it-IT" sz="900" dirty="0">
                        <a:solidFill>
                          <a:schemeClr val="accent1"/>
                        </a:solidFill>
                      </a:endParaRPr>
                    </a:p>
                  </a:txBody>
                  <a:tcPr/>
                </a:tc>
                <a:extLst>
                  <a:ext uri="{0D108BD9-81ED-4DB2-BD59-A6C34878D82A}">
                    <a16:rowId xmlns:a16="http://schemas.microsoft.com/office/drawing/2014/main" val="2303393762"/>
                  </a:ext>
                </a:extLst>
              </a:tr>
            </a:tbl>
          </a:graphicData>
        </a:graphic>
      </p:graphicFrame>
      <p:sp>
        <p:nvSpPr>
          <p:cNvPr id="2" name="Segnaposto numero diapositiva 1">
            <a:extLst>
              <a:ext uri="{FF2B5EF4-FFF2-40B4-BE49-F238E27FC236}">
                <a16:creationId xmlns:a16="http://schemas.microsoft.com/office/drawing/2014/main" id="{50F5D556-95DD-41DE-9C9E-9DD3282866D8}"/>
              </a:ext>
            </a:extLst>
          </p:cNvPr>
          <p:cNvSpPr>
            <a:spLocks noGrp="1"/>
          </p:cNvSpPr>
          <p:nvPr>
            <p:ph type="sldNum" sz="quarter" idx="12"/>
          </p:nvPr>
        </p:nvSpPr>
        <p:spPr/>
        <p:txBody>
          <a:bodyPr/>
          <a:lstStyle/>
          <a:p>
            <a:fld id="{B471838B-02BF-48BB-AF36-A942095BF0A8}" type="slidenum">
              <a:rPr lang="it-IT" smtClean="0"/>
              <a:t>48</a:t>
            </a:fld>
            <a:endParaRPr lang="it-IT"/>
          </a:p>
        </p:txBody>
      </p:sp>
    </p:spTree>
    <p:extLst>
      <p:ext uri="{BB962C8B-B14F-4D97-AF65-F5344CB8AC3E}">
        <p14:creationId xmlns:p14="http://schemas.microsoft.com/office/powerpoint/2010/main" val="4114125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F0359BC-CFF4-44EA-B667-920E5B1B434C}"/>
              </a:ext>
            </a:extLst>
          </p:cNvPr>
          <p:cNvSpPr txBox="1"/>
          <p:nvPr/>
        </p:nvSpPr>
        <p:spPr>
          <a:xfrm>
            <a:off x="106532" y="0"/>
            <a:ext cx="3170068" cy="646331"/>
          </a:xfrm>
          <a:prstGeom prst="rect">
            <a:avLst/>
          </a:prstGeom>
          <a:noFill/>
        </p:spPr>
        <p:txBody>
          <a:bodyPr wrap="square" rtlCol="0">
            <a:spAutoFit/>
          </a:bodyPr>
          <a:lstStyle/>
          <a:p>
            <a:r>
              <a:rPr lang="it-IT" dirty="0" err="1">
                <a:solidFill>
                  <a:schemeClr val="accent1"/>
                </a:solidFill>
              </a:rPr>
              <a:t>Load</a:t>
            </a:r>
            <a:r>
              <a:rPr lang="it-IT" dirty="0">
                <a:solidFill>
                  <a:schemeClr val="accent1"/>
                </a:solidFill>
              </a:rPr>
              <a:t> </a:t>
            </a:r>
            <a:r>
              <a:rPr lang="it-IT" dirty="0" err="1">
                <a:solidFill>
                  <a:schemeClr val="accent1"/>
                </a:solidFill>
              </a:rPr>
              <a:t>Election</a:t>
            </a:r>
            <a:r>
              <a:rPr lang="it-IT" dirty="0">
                <a:solidFill>
                  <a:schemeClr val="accent1"/>
                </a:solidFill>
              </a:rPr>
              <a:t> Menu</a:t>
            </a:r>
          </a:p>
          <a:p>
            <a:r>
              <a:rPr lang="it-IT" dirty="0"/>
              <a:t>GET /</a:t>
            </a:r>
            <a:r>
              <a:rPr lang="it-IT" dirty="0" err="1"/>
              <a:t>election</a:t>
            </a:r>
            <a:r>
              <a:rPr lang="it-IT" dirty="0"/>
              <a:t>/</a:t>
            </a:r>
            <a:r>
              <a:rPr lang="it-IT" dirty="0" err="1"/>
              <a:t>isOpen</a:t>
            </a:r>
            <a:endParaRPr lang="it-IT" dirty="0"/>
          </a:p>
        </p:txBody>
      </p:sp>
      <p:sp>
        <p:nvSpPr>
          <p:cNvPr id="6" name="Rettangolo 5">
            <a:extLst>
              <a:ext uri="{FF2B5EF4-FFF2-40B4-BE49-F238E27FC236}">
                <a16:creationId xmlns:a16="http://schemas.microsoft.com/office/drawing/2014/main" id="{71A7D08A-3E7B-4188-B517-BF5AB7E7C0F9}"/>
              </a:ext>
            </a:extLst>
          </p:cNvPr>
          <p:cNvSpPr/>
          <p:nvPr/>
        </p:nvSpPr>
        <p:spPr>
          <a:xfrm>
            <a:off x="320208" y="2650219"/>
            <a:ext cx="6896380" cy="338554"/>
          </a:xfrm>
          <a:prstGeom prst="rect">
            <a:avLst/>
          </a:prstGeom>
          <a:ln>
            <a:solidFill>
              <a:schemeClr val="accent3"/>
            </a:solidFill>
          </a:ln>
        </p:spPr>
        <p:txBody>
          <a:bodyPr wrap="square">
            <a:spAutoFit/>
          </a:bodyPr>
          <a:lstStyle/>
          <a:p>
            <a:r>
              <a:rPr lang="en-US" sz="1600" i="1" dirty="0">
                <a:solidFill>
                  <a:schemeClr val="bg1">
                    <a:lumMod val="50000"/>
                  </a:schemeClr>
                </a:solidFill>
              </a:rPr>
              <a:t>NOTE: Election is visible only during a specific period ONLY FOR </a:t>
            </a:r>
            <a:r>
              <a:rPr lang="en-US" sz="1600" b="1" i="1" dirty="0">
                <a:solidFill>
                  <a:schemeClr val="bg1">
                    <a:lumMod val="50000"/>
                  </a:schemeClr>
                </a:solidFill>
              </a:rPr>
              <a:t>APPR</a:t>
            </a:r>
            <a:r>
              <a:rPr lang="en-US" sz="1600" i="1" dirty="0">
                <a:solidFill>
                  <a:schemeClr val="bg1">
                    <a:lumMod val="50000"/>
                  </a:schemeClr>
                </a:solidFill>
              </a:rPr>
              <a:t> member</a:t>
            </a:r>
            <a:endParaRPr lang="it-IT" sz="1600" i="1" dirty="0">
              <a:solidFill>
                <a:schemeClr val="bg1">
                  <a:lumMod val="50000"/>
                </a:schemeClr>
              </a:solidFill>
            </a:endParaRPr>
          </a:p>
        </p:txBody>
      </p:sp>
      <p:pic>
        <p:nvPicPr>
          <p:cNvPr id="7" name="Immagine 6">
            <a:extLst>
              <a:ext uri="{FF2B5EF4-FFF2-40B4-BE49-F238E27FC236}">
                <a16:creationId xmlns:a16="http://schemas.microsoft.com/office/drawing/2014/main" id="{3E4FB748-BC56-469E-A310-7F42A5A16054}"/>
              </a:ext>
            </a:extLst>
          </p:cNvPr>
          <p:cNvPicPr>
            <a:picLocks noChangeAspect="1"/>
          </p:cNvPicPr>
          <p:nvPr/>
        </p:nvPicPr>
        <p:blipFill>
          <a:blip r:embed="rId2"/>
          <a:stretch>
            <a:fillRect/>
          </a:stretch>
        </p:blipFill>
        <p:spPr>
          <a:xfrm>
            <a:off x="106532" y="909599"/>
            <a:ext cx="2152650" cy="1190625"/>
          </a:xfrm>
          <a:prstGeom prst="rect">
            <a:avLst/>
          </a:prstGeom>
        </p:spPr>
      </p:pic>
      <p:sp>
        <p:nvSpPr>
          <p:cNvPr id="8" name="CasellaDiTesto 7">
            <a:extLst>
              <a:ext uri="{FF2B5EF4-FFF2-40B4-BE49-F238E27FC236}">
                <a16:creationId xmlns:a16="http://schemas.microsoft.com/office/drawing/2014/main" id="{2863F6EF-532E-4722-8D20-C8EB3F49DFD0}"/>
              </a:ext>
            </a:extLst>
          </p:cNvPr>
          <p:cNvSpPr txBox="1"/>
          <p:nvPr/>
        </p:nvSpPr>
        <p:spPr>
          <a:xfrm>
            <a:off x="4791317" y="724933"/>
            <a:ext cx="1591554" cy="369332"/>
          </a:xfrm>
          <a:prstGeom prst="rect">
            <a:avLst/>
          </a:prstGeom>
          <a:noFill/>
        </p:spPr>
        <p:txBody>
          <a:bodyPr wrap="square" rtlCol="0">
            <a:spAutoFit/>
          </a:bodyPr>
          <a:lstStyle/>
          <a:p>
            <a:r>
              <a:rPr lang="it-IT" dirty="0"/>
              <a:t>OUT </a:t>
            </a:r>
          </a:p>
        </p:txBody>
      </p:sp>
      <p:pic>
        <p:nvPicPr>
          <p:cNvPr id="9" name="Immagine 8">
            <a:extLst>
              <a:ext uri="{FF2B5EF4-FFF2-40B4-BE49-F238E27FC236}">
                <a16:creationId xmlns:a16="http://schemas.microsoft.com/office/drawing/2014/main" id="{E0C89E6F-795D-4B3D-90C7-B17BD2B1BA7E}"/>
              </a:ext>
            </a:extLst>
          </p:cNvPr>
          <p:cNvPicPr>
            <a:picLocks noChangeAspect="1"/>
          </p:cNvPicPr>
          <p:nvPr/>
        </p:nvPicPr>
        <p:blipFill>
          <a:blip r:embed="rId3"/>
          <a:stretch>
            <a:fillRect/>
          </a:stretch>
        </p:blipFill>
        <p:spPr>
          <a:xfrm>
            <a:off x="4791317" y="1142961"/>
            <a:ext cx="762000" cy="361950"/>
          </a:xfrm>
          <a:prstGeom prst="rect">
            <a:avLst/>
          </a:prstGeom>
        </p:spPr>
      </p:pic>
      <p:sp>
        <p:nvSpPr>
          <p:cNvPr id="2" name="Segnaposto numero diapositiva 1">
            <a:extLst>
              <a:ext uri="{FF2B5EF4-FFF2-40B4-BE49-F238E27FC236}">
                <a16:creationId xmlns:a16="http://schemas.microsoft.com/office/drawing/2014/main" id="{957D9CFC-F27E-45B8-A7CC-8D2D293A6F16}"/>
              </a:ext>
            </a:extLst>
          </p:cNvPr>
          <p:cNvSpPr>
            <a:spLocks noGrp="1"/>
          </p:cNvSpPr>
          <p:nvPr>
            <p:ph type="sldNum" sz="quarter" idx="12"/>
          </p:nvPr>
        </p:nvSpPr>
        <p:spPr/>
        <p:txBody>
          <a:bodyPr/>
          <a:lstStyle/>
          <a:p>
            <a:fld id="{B471838B-02BF-48BB-AF36-A942095BF0A8}" type="slidenum">
              <a:rPr lang="it-IT" smtClean="0"/>
              <a:t>49</a:t>
            </a:fld>
            <a:endParaRPr lang="it-IT"/>
          </a:p>
        </p:txBody>
      </p:sp>
    </p:spTree>
    <p:extLst>
      <p:ext uri="{BB962C8B-B14F-4D97-AF65-F5344CB8AC3E}">
        <p14:creationId xmlns:p14="http://schemas.microsoft.com/office/powerpoint/2010/main" val="192229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F3477EB-280C-49E5-BCDE-C65A8F54BC16}"/>
              </a:ext>
            </a:extLst>
          </p:cNvPr>
          <p:cNvSpPr txBox="1"/>
          <p:nvPr/>
        </p:nvSpPr>
        <p:spPr>
          <a:xfrm>
            <a:off x="168587" y="646332"/>
            <a:ext cx="3338004" cy="5355312"/>
          </a:xfrm>
          <a:prstGeom prst="rect">
            <a:avLst/>
          </a:prstGeom>
          <a:noFill/>
        </p:spPr>
        <p:txBody>
          <a:bodyPr wrap="square" rtlCol="0">
            <a:spAutoFit/>
          </a:bodyPr>
          <a:lstStyle/>
          <a:p>
            <a:r>
              <a:rPr lang="it-IT" dirty="0"/>
              <a:t>IN</a:t>
            </a:r>
          </a:p>
          <a:p>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telephoneNo</a:t>
            </a:r>
            <a:r>
              <a:rPr lang="it-IT" sz="1200" dirty="0"/>
              <a:t>": "</a:t>
            </a:r>
            <a:r>
              <a:rPr lang="it-IT" sz="1200" dirty="0">
                <a:solidFill>
                  <a:srgbClr val="0451A5"/>
                </a:solidFill>
                <a:latin typeface="Consolas,  Courier New"/>
              </a:rPr>
              <a:t>2332456</a:t>
            </a:r>
            <a:r>
              <a:rPr lang="it-IT" sz="1200" dirty="0"/>
              <a:t>",</a:t>
            </a:r>
          </a:p>
          <a:p>
            <a:r>
              <a:rPr lang="it-IT" sz="1200" dirty="0"/>
              <a:t>    "</a:t>
            </a:r>
            <a:r>
              <a:rPr lang="it-IT" sz="1200" dirty="0" err="1">
                <a:solidFill>
                  <a:srgbClr val="A31515"/>
                </a:solidFill>
                <a:latin typeface="Consolas,  Courier New"/>
              </a:rPr>
              <a:t>emailAddr</a:t>
            </a:r>
            <a:r>
              <a:rPr lang="it-IT" sz="1200" dirty="0"/>
              <a:t>": "</a:t>
            </a:r>
            <a:r>
              <a:rPr lang="it-IT" sz="1200" dirty="0">
                <a:solidFill>
                  <a:srgbClr val="0451A5"/>
                </a:solidFill>
                <a:latin typeface="Consolas,  Courier New"/>
              </a:rPr>
              <a:t>antonella.baglioni@fao.org</a:t>
            </a:r>
            <a:r>
              <a:rPr lang="it-IT" sz="1200" dirty="0"/>
              <a:t>",</a:t>
            </a:r>
          </a:p>
          <a:p>
            <a:r>
              <a:rPr lang="it-IT" sz="1200" dirty="0"/>
              <a:t>    "</a:t>
            </a:r>
            <a:r>
              <a:rPr lang="it-IT" sz="1200" dirty="0" err="1">
                <a:solidFill>
                  <a:srgbClr val="A31515"/>
                </a:solidFill>
                <a:latin typeface="Consolas,  Courier New"/>
              </a:rPr>
              <a:t>questions</a:t>
            </a:r>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a:t>
            </a:r>
            <a:r>
              <a:rPr lang="it-IT" sz="1200" dirty="0">
                <a:solidFill>
                  <a:srgbClr val="0451A5"/>
                </a:solidFill>
                <a:latin typeface="Consolas,  Courier New"/>
              </a:rPr>
              <a:t>1</a:t>
            </a:r>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NAME OF YOUR STREET</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2,</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NAME OF YOUR MOTHER</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3,</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FAVOURITE ICE CREAM</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	</a:t>
            </a:r>
          </a:p>
          <a:p>
            <a:r>
              <a:rPr lang="it-IT" sz="1200" dirty="0"/>
              <a:t>}</a:t>
            </a:r>
          </a:p>
        </p:txBody>
      </p:sp>
      <p:sp>
        <p:nvSpPr>
          <p:cNvPr id="4" name="CasellaDiTesto 3">
            <a:extLst>
              <a:ext uri="{FF2B5EF4-FFF2-40B4-BE49-F238E27FC236}">
                <a16:creationId xmlns:a16="http://schemas.microsoft.com/office/drawing/2014/main" id="{0AE258A4-357D-42C3-B2FD-7A60119BEC77}"/>
              </a:ext>
            </a:extLst>
          </p:cNvPr>
          <p:cNvSpPr txBox="1"/>
          <p:nvPr/>
        </p:nvSpPr>
        <p:spPr>
          <a:xfrm>
            <a:off x="4412201" y="674703"/>
            <a:ext cx="7510509" cy="2308324"/>
          </a:xfrm>
          <a:prstGeom prst="rect">
            <a:avLst/>
          </a:prstGeom>
          <a:noFill/>
        </p:spPr>
        <p:txBody>
          <a:bodyPr wrap="square" rtlCol="0">
            <a:spAutoFit/>
          </a:bodyPr>
          <a:lstStyle/>
          <a:p>
            <a:r>
              <a:rPr lang="it-IT" dirty="0"/>
              <a:t>OUT</a:t>
            </a:r>
          </a:p>
          <a:p>
            <a:r>
              <a:rPr lang="en-US" sz="1200" dirty="0"/>
              <a:t>{</a:t>
            </a:r>
          </a:p>
          <a:p>
            <a:r>
              <a:rPr lang="en-US" sz="1200" dirty="0"/>
              <a:t>    "</a:t>
            </a:r>
            <a:r>
              <a:rPr lang="en-US" sz="1200" dirty="0" err="1">
                <a:solidFill>
                  <a:srgbClr val="A31515"/>
                </a:solidFill>
                <a:latin typeface="Consolas,  Courier New"/>
              </a:rPr>
              <a:t>statusInd</a:t>
            </a:r>
            <a:r>
              <a:rPr lang="en-US" sz="1200" dirty="0"/>
              <a:t>": </a:t>
            </a:r>
            <a:r>
              <a:rPr lang="en-US" sz="1200" dirty="0">
                <a:solidFill>
                  <a:srgbClr val="0451A5"/>
                </a:solidFill>
                <a:latin typeface="Consolas,  Courier New"/>
              </a:rPr>
              <a:t>null</a:t>
            </a:r>
            <a:r>
              <a:rPr lang="en-US" sz="1200" dirty="0"/>
              <a:t>,</a:t>
            </a:r>
          </a:p>
          <a:p>
            <a:r>
              <a:rPr lang="en-US" sz="1200" dirty="0"/>
              <a:t>    "</a:t>
            </a:r>
            <a:r>
              <a:rPr lang="en-US" sz="1200" dirty="0">
                <a:solidFill>
                  <a:srgbClr val="A31515"/>
                </a:solidFill>
                <a:latin typeface="Consolas,  Courier New"/>
              </a:rPr>
              <a:t>msg</a:t>
            </a:r>
            <a:r>
              <a:rPr lang="en-US" sz="1200" dirty="0"/>
              <a:t>": "</a:t>
            </a:r>
            <a:r>
              <a:rPr lang="en-US" sz="1200" dirty="0">
                <a:solidFill>
                  <a:srgbClr val="0451A5"/>
                </a:solidFill>
                <a:latin typeface="Consolas,  Courier New"/>
              </a:rPr>
              <a:t>Your personal details are now registered in the FAO Credit Union database. Kindly go to your email account and click on the link we have sent you in order to complete the registration.",</a:t>
            </a:r>
          </a:p>
          <a:p>
            <a:r>
              <a:rPr lang="en-US" sz="1200" dirty="0"/>
              <a:t>    "</a:t>
            </a:r>
            <a:r>
              <a:rPr lang="en-US" sz="1200" dirty="0" err="1">
                <a:solidFill>
                  <a:srgbClr val="A31515"/>
                </a:solidFill>
                <a:latin typeface="Consolas,  Courier New"/>
              </a:rPr>
              <a:t>indexNum</a:t>
            </a:r>
            <a:r>
              <a:rPr lang="en-US" sz="1200" dirty="0"/>
              <a:t>": </a:t>
            </a:r>
            <a:r>
              <a:rPr lang="en-US" sz="1200" dirty="0">
                <a:solidFill>
                  <a:srgbClr val="0451A5"/>
                </a:solidFill>
                <a:latin typeface="Consolas,  Courier New"/>
              </a:rPr>
              <a:t>null</a:t>
            </a:r>
            <a:r>
              <a:rPr lang="en-US" sz="1200" dirty="0"/>
              <a:t>,</a:t>
            </a:r>
          </a:p>
          <a:p>
            <a:r>
              <a:rPr lang="en-US" sz="1200" dirty="0"/>
              <a:t>    "</a:t>
            </a:r>
            <a:r>
              <a:rPr lang="en-US" sz="1200" dirty="0" err="1">
                <a:solidFill>
                  <a:srgbClr val="A31515"/>
                </a:solidFill>
                <a:latin typeface="Consolas,  Courier New"/>
              </a:rPr>
              <a:t>longName</a:t>
            </a:r>
            <a:r>
              <a:rPr lang="en-US" sz="1200" dirty="0"/>
              <a:t>": </a:t>
            </a:r>
            <a:r>
              <a:rPr lang="en-US" sz="1200" dirty="0">
                <a:solidFill>
                  <a:srgbClr val="0451A5"/>
                </a:solidFill>
                <a:latin typeface="Consolas,  Courier New"/>
              </a:rPr>
              <a:t>null</a:t>
            </a:r>
            <a:r>
              <a:rPr lang="en-US" sz="1200" dirty="0"/>
              <a:t>,</a:t>
            </a:r>
          </a:p>
          <a:p>
            <a:r>
              <a:rPr lang="en-US" sz="1200" dirty="0"/>
              <a:t>    "</a:t>
            </a:r>
            <a:r>
              <a:rPr lang="en-US" sz="1200" dirty="0">
                <a:solidFill>
                  <a:srgbClr val="A31515"/>
                </a:solidFill>
                <a:latin typeface="Consolas,  Courier New"/>
              </a:rPr>
              <a:t>email</a:t>
            </a:r>
            <a:r>
              <a:rPr lang="en-US" sz="1200" dirty="0"/>
              <a:t>": </a:t>
            </a:r>
            <a:r>
              <a:rPr lang="en-US" sz="1200" dirty="0">
                <a:solidFill>
                  <a:srgbClr val="0451A5"/>
                </a:solidFill>
                <a:latin typeface="Consolas,  Courier New"/>
              </a:rPr>
              <a:t>null</a:t>
            </a:r>
          </a:p>
          <a:p>
            <a:r>
              <a:rPr lang="en-US" sz="1200" dirty="0"/>
              <a:t>}</a:t>
            </a:r>
          </a:p>
          <a:p>
            <a:endParaRPr lang="it-IT" dirty="0"/>
          </a:p>
        </p:txBody>
      </p:sp>
      <p:sp>
        <p:nvSpPr>
          <p:cNvPr id="5" name="CasellaDiTesto 4">
            <a:extLst>
              <a:ext uri="{FF2B5EF4-FFF2-40B4-BE49-F238E27FC236}">
                <a16:creationId xmlns:a16="http://schemas.microsoft.com/office/drawing/2014/main" id="{6FCB00A3-DCB2-4900-A952-D35036749635}"/>
              </a:ext>
            </a:extLst>
          </p:cNvPr>
          <p:cNvSpPr txBox="1"/>
          <p:nvPr/>
        </p:nvSpPr>
        <p:spPr>
          <a:xfrm>
            <a:off x="88776" y="87142"/>
            <a:ext cx="4962797" cy="646331"/>
          </a:xfrm>
          <a:prstGeom prst="rect">
            <a:avLst/>
          </a:prstGeom>
          <a:noFill/>
        </p:spPr>
        <p:txBody>
          <a:bodyPr wrap="square" rtlCol="0">
            <a:spAutoFit/>
          </a:bodyPr>
          <a:lstStyle/>
          <a:p>
            <a:r>
              <a:rPr lang="it-IT" dirty="0">
                <a:solidFill>
                  <a:schemeClr val="accent1"/>
                </a:solidFill>
              </a:rPr>
              <a:t>Step 2: Save Agreement , Q&amp;A, email and phone</a:t>
            </a:r>
          </a:p>
          <a:p>
            <a:r>
              <a:rPr lang="it-IT" dirty="0">
                <a:solidFill>
                  <a:schemeClr val="accent1"/>
                </a:solidFill>
              </a:rPr>
              <a:t> </a:t>
            </a:r>
            <a:r>
              <a:rPr lang="it-IT" dirty="0"/>
              <a:t>POST /</a:t>
            </a:r>
            <a:r>
              <a:rPr lang="it-IT" dirty="0" err="1"/>
              <a:t>request</a:t>
            </a:r>
            <a:endParaRPr lang="it-IT" dirty="0"/>
          </a:p>
        </p:txBody>
      </p:sp>
      <p:sp>
        <p:nvSpPr>
          <p:cNvPr id="6" name="CasellaDiTesto 5">
            <a:extLst>
              <a:ext uri="{FF2B5EF4-FFF2-40B4-BE49-F238E27FC236}">
                <a16:creationId xmlns:a16="http://schemas.microsoft.com/office/drawing/2014/main" id="{3E576E96-E49E-484C-B0C6-8133AA79CC3D}"/>
              </a:ext>
            </a:extLst>
          </p:cNvPr>
          <p:cNvSpPr txBox="1"/>
          <p:nvPr/>
        </p:nvSpPr>
        <p:spPr>
          <a:xfrm>
            <a:off x="6513072" y="6124527"/>
            <a:ext cx="5678928" cy="369332"/>
          </a:xfrm>
          <a:prstGeom prst="rect">
            <a:avLst/>
          </a:prstGeom>
          <a:noFill/>
        </p:spPr>
        <p:txBody>
          <a:bodyPr wrap="square" rtlCol="0">
            <a:spAutoFit/>
          </a:bodyPr>
          <a:lstStyle/>
          <a:p>
            <a:r>
              <a:rPr lang="it-IT" dirty="0">
                <a:solidFill>
                  <a:schemeClr val="accent1"/>
                </a:solidFill>
              </a:rPr>
              <a:t>USER RECEIVES AN EMAIL WITH THE VALIDATION TEXT</a:t>
            </a:r>
            <a:endParaRPr lang="it-IT" dirty="0"/>
          </a:p>
        </p:txBody>
      </p:sp>
      <p:pic>
        <p:nvPicPr>
          <p:cNvPr id="7" name="Immagine 6">
            <a:extLst>
              <a:ext uri="{FF2B5EF4-FFF2-40B4-BE49-F238E27FC236}">
                <a16:creationId xmlns:a16="http://schemas.microsoft.com/office/drawing/2014/main" id="{A1DA3F2E-2D44-4445-938A-75FD54102DB7}"/>
              </a:ext>
            </a:extLst>
          </p:cNvPr>
          <p:cNvPicPr>
            <a:picLocks noChangeAspect="1"/>
          </p:cNvPicPr>
          <p:nvPr/>
        </p:nvPicPr>
        <p:blipFill>
          <a:blip r:embed="rId2"/>
          <a:stretch>
            <a:fillRect/>
          </a:stretch>
        </p:blipFill>
        <p:spPr>
          <a:xfrm>
            <a:off x="3352800" y="2690302"/>
            <a:ext cx="4084762" cy="3434225"/>
          </a:xfrm>
          <a:prstGeom prst="rect">
            <a:avLst/>
          </a:prstGeom>
        </p:spPr>
      </p:pic>
      <p:pic>
        <p:nvPicPr>
          <p:cNvPr id="8" name="Immagine 7">
            <a:extLst>
              <a:ext uri="{FF2B5EF4-FFF2-40B4-BE49-F238E27FC236}">
                <a16:creationId xmlns:a16="http://schemas.microsoft.com/office/drawing/2014/main" id="{AF80521B-F25D-4967-AB55-9C39F17E71B7}"/>
              </a:ext>
            </a:extLst>
          </p:cNvPr>
          <p:cNvPicPr>
            <a:picLocks noChangeAspect="1"/>
          </p:cNvPicPr>
          <p:nvPr/>
        </p:nvPicPr>
        <p:blipFill>
          <a:blip r:embed="rId3"/>
          <a:stretch>
            <a:fillRect/>
          </a:stretch>
        </p:blipFill>
        <p:spPr>
          <a:xfrm>
            <a:off x="7521287" y="2571614"/>
            <a:ext cx="4084762" cy="3611683"/>
          </a:xfrm>
          <a:prstGeom prst="rect">
            <a:avLst/>
          </a:prstGeom>
        </p:spPr>
      </p:pic>
      <p:sp>
        <p:nvSpPr>
          <p:cNvPr id="2" name="Segnaposto numero diapositiva 1">
            <a:extLst>
              <a:ext uri="{FF2B5EF4-FFF2-40B4-BE49-F238E27FC236}">
                <a16:creationId xmlns:a16="http://schemas.microsoft.com/office/drawing/2014/main" id="{2418C294-C51B-4C0A-AA4A-39E395B69D56}"/>
              </a:ext>
            </a:extLst>
          </p:cNvPr>
          <p:cNvSpPr>
            <a:spLocks noGrp="1"/>
          </p:cNvSpPr>
          <p:nvPr>
            <p:ph type="sldNum" sz="quarter" idx="12"/>
          </p:nvPr>
        </p:nvSpPr>
        <p:spPr/>
        <p:txBody>
          <a:bodyPr/>
          <a:lstStyle/>
          <a:p>
            <a:fld id="{B471838B-02BF-48BB-AF36-A942095BF0A8}" type="slidenum">
              <a:rPr lang="it-IT" smtClean="0"/>
              <a:t>5</a:t>
            </a:fld>
            <a:endParaRPr lang="it-IT"/>
          </a:p>
        </p:txBody>
      </p:sp>
    </p:spTree>
    <p:extLst>
      <p:ext uri="{BB962C8B-B14F-4D97-AF65-F5344CB8AC3E}">
        <p14:creationId xmlns:p14="http://schemas.microsoft.com/office/powerpoint/2010/main" val="2209755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F0359BC-CFF4-44EA-B667-920E5B1B434C}"/>
              </a:ext>
            </a:extLst>
          </p:cNvPr>
          <p:cNvSpPr txBox="1"/>
          <p:nvPr/>
        </p:nvSpPr>
        <p:spPr>
          <a:xfrm>
            <a:off x="106532" y="0"/>
            <a:ext cx="3170068" cy="646331"/>
          </a:xfrm>
          <a:prstGeom prst="rect">
            <a:avLst/>
          </a:prstGeom>
          <a:noFill/>
        </p:spPr>
        <p:txBody>
          <a:bodyPr wrap="square" rtlCol="0">
            <a:spAutoFit/>
          </a:bodyPr>
          <a:lstStyle/>
          <a:p>
            <a:r>
              <a:rPr lang="it-IT" dirty="0" err="1">
                <a:solidFill>
                  <a:schemeClr val="accent1"/>
                </a:solidFill>
              </a:rPr>
              <a:t>Load</a:t>
            </a:r>
            <a:r>
              <a:rPr lang="it-IT" dirty="0">
                <a:solidFill>
                  <a:schemeClr val="accent1"/>
                </a:solidFill>
              </a:rPr>
              <a:t> </a:t>
            </a:r>
            <a:r>
              <a:rPr lang="it-IT" dirty="0" err="1">
                <a:solidFill>
                  <a:schemeClr val="accent1"/>
                </a:solidFill>
              </a:rPr>
              <a:t>Election</a:t>
            </a:r>
            <a:r>
              <a:rPr lang="it-IT" dirty="0">
                <a:solidFill>
                  <a:schemeClr val="accent1"/>
                </a:solidFill>
              </a:rPr>
              <a:t> </a:t>
            </a:r>
            <a:r>
              <a:rPr lang="it-IT" dirty="0" err="1">
                <a:solidFill>
                  <a:schemeClr val="accent1"/>
                </a:solidFill>
              </a:rPr>
              <a:t>Ballot</a:t>
            </a:r>
            <a:endParaRPr lang="it-IT" dirty="0">
              <a:solidFill>
                <a:schemeClr val="accent1"/>
              </a:solidFill>
            </a:endParaRPr>
          </a:p>
          <a:p>
            <a:r>
              <a:rPr lang="it-IT" dirty="0"/>
              <a:t>GET /</a:t>
            </a:r>
            <a:r>
              <a:rPr lang="it-IT" dirty="0" err="1"/>
              <a:t>election</a:t>
            </a:r>
            <a:r>
              <a:rPr lang="it-IT" dirty="0"/>
              <a:t>/3041672</a:t>
            </a:r>
          </a:p>
        </p:txBody>
      </p:sp>
      <p:sp>
        <p:nvSpPr>
          <p:cNvPr id="5" name="CasellaDiTesto 4">
            <a:extLst>
              <a:ext uri="{FF2B5EF4-FFF2-40B4-BE49-F238E27FC236}">
                <a16:creationId xmlns:a16="http://schemas.microsoft.com/office/drawing/2014/main" id="{2FECC9DC-1D4A-4042-9CC3-F83D855B9FB4}"/>
              </a:ext>
            </a:extLst>
          </p:cNvPr>
          <p:cNvSpPr txBox="1"/>
          <p:nvPr/>
        </p:nvSpPr>
        <p:spPr>
          <a:xfrm>
            <a:off x="264139" y="581252"/>
            <a:ext cx="2488025" cy="369332"/>
          </a:xfrm>
          <a:prstGeom prst="rect">
            <a:avLst/>
          </a:prstGeom>
          <a:noFill/>
        </p:spPr>
        <p:txBody>
          <a:bodyPr wrap="square" rtlCol="0">
            <a:spAutoFit/>
          </a:bodyPr>
          <a:lstStyle/>
          <a:p>
            <a:r>
              <a:rPr lang="it-IT" dirty="0"/>
              <a:t>OUT – </a:t>
            </a:r>
            <a:r>
              <a:rPr lang="it-IT" dirty="0" err="1"/>
              <a:t>not</a:t>
            </a:r>
            <a:r>
              <a:rPr lang="it-IT" dirty="0"/>
              <a:t> </a:t>
            </a:r>
            <a:r>
              <a:rPr lang="it-IT" dirty="0" err="1"/>
              <a:t>yet</a:t>
            </a:r>
            <a:r>
              <a:rPr lang="it-IT" dirty="0"/>
              <a:t> </a:t>
            </a:r>
            <a:r>
              <a:rPr lang="it-IT" dirty="0" err="1"/>
              <a:t>voted</a:t>
            </a:r>
            <a:r>
              <a:rPr lang="it-IT" dirty="0"/>
              <a:t> </a:t>
            </a:r>
          </a:p>
        </p:txBody>
      </p:sp>
      <p:pic>
        <p:nvPicPr>
          <p:cNvPr id="2" name="Immagine 1">
            <a:extLst>
              <a:ext uri="{FF2B5EF4-FFF2-40B4-BE49-F238E27FC236}">
                <a16:creationId xmlns:a16="http://schemas.microsoft.com/office/drawing/2014/main" id="{BFCCBD4A-4B6A-443A-89B1-20AE87B448A9}"/>
              </a:ext>
            </a:extLst>
          </p:cNvPr>
          <p:cNvPicPr>
            <a:picLocks noChangeAspect="1"/>
          </p:cNvPicPr>
          <p:nvPr/>
        </p:nvPicPr>
        <p:blipFill>
          <a:blip r:embed="rId2"/>
          <a:stretch>
            <a:fillRect/>
          </a:stretch>
        </p:blipFill>
        <p:spPr>
          <a:xfrm>
            <a:off x="5553956" y="770226"/>
            <a:ext cx="6452347" cy="4534265"/>
          </a:xfrm>
          <a:prstGeom prst="rect">
            <a:avLst/>
          </a:prstGeom>
        </p:spPr>
      </p:pic>
      <p:pic>
        <p:nvPicPr>
          <p:cNvPr id="8" name="Immagine 7">
            <a:extLst>
              <a:ext uri="{FF2B5EF4-FFF2-40B4-BE49-F238E27FC236}">
                <a16:creationId xmlns:a16="http://schemas.microsoft.com/office/drawing/2014/main" id="{ABB217D1-79CF-4235-9BD1-544F0FAE197D}"/>
              </a:ext>
            </a:extLst>
          </p:cNvPr>
          <p:cNvPicPr>
            <a:picLocks noChangeAspect="1"/>
          </p:cNvPicPr>
          <p:nvPr/>
        </p:nvPicPr>
        <p:blipFill>
          <a:blip r:embed="rId3"/>
          <a:stretch>
            <a:fillRect/>
          </a:stretch>
        </p:blipFill>
        <p:spPr>
          <a:xfrm>
            <a:off x="7397563" y="5161990"/>
            <a:ext cx="4514850" cy="1123950"/>
          </a:xfrm>
          <a:prstGeom prst="rect">
            <a:avLst/>
          </a:prstGeom>
        </p:spPr>
      </p:pic>
      <p:pic>
        <p:nvPicPr>
          <p:cNvPr id="4" name="Immagine 3">
            <a:extLst>
              <a:ext uri="{FF2B5EF4-FFF2-40B4-BE49-F238E27FC236}">
                <a16:creationId xmlns:a16="http://schemas.microsoft.com/office/drawing/2014/main" id="{995461B4-FE62-4208-A144-7D861264C015}"/>
              </a:ext>
            </a:extLst>
          </p:cNvPr>
          <p:cNvPicPr>
            <a:picLocks noChangeAspect="1"/>
          </p:cNvPicPr>
          <p:nvPr/>
        </p:nvPicPr>
        <p:blipFill>
          <a:blip r:embed="rId4"/>
          <a:stretch>
            <a:fillRect/>
          </a:stretch>
        </p:blipFill>
        <p:spPr>
          <a:xfrm>
            <a:off x="105298" y="885505"/>
            <a:ext cx="4238625" cy="3971925"/>
          </a:xfrm>
          <a:prstGeom prst="rect">
            <a:avLst/>
          </a:prstGeom>
        </p:spPr>
      </p:pic>
      <p:sp>
        <p:nvSpPr>
          <p:cNvPr id="9" name="CasellaDiTesto 8">
            <a:extLst>
              <a:ext uri="{FF2B5EF4-FFF2-40B4-BE49-F238E27FC236}">
                <a16:creationId xmlns:a16="http://schemas.microsoft.com/office/drawing/2014/main" id="{AC259B3C-C7F9-46C4-95FA-632E0AC6E97A}"/>
              </a:ext>
            </a:extLst>
          </p:cNvPr>
          <p:cNvSpPr txBox="1"/>
          <p:nvPr/>
        </p:nvSpPr>
        <p:spPr>
          <a:xfrm>
            <a:off x="447553" y="4911938"/>
            <a:ext cx="2488025" cy="369332"/>
          </a:xfrm>
          <a:prstGeom prst="rect">
            <a:avLst/>
          </a:prstGeom>
          <a:noFill/>
        </p:spPr>
        <p:txBody>
          <a:bodyPr wrap="square" rtlCol="0">
            <a:spAutoFit/>
          </a:bodyPr>
          <a:lstStyle/>
          <a:p>
            <a:r>
              <a:rPr lang="it-IT" dirty="0"/>
              <a:t>OUT – </a:t>
            </a:r>
            <a:r>
              <a:rPr lang="it-IT" dirty="0" err="1"/>
              <a:t>already</a:t>
            </a:r>
            <a:r>
              <a:rPr lang="it-IT" dirty="0"/>
              <a:t> </a:t>
            </a:r>
            <a:r>
              <a:rPr lang="it-IT" dirty="0" err="1"/>
              <a:t>voted</a:t>
            </a:r>
            <a:r>
              <a:rPr lang="it-IT" dirty="0"/>
              <a:t> </a:t>
            </a:r>
          </a:p>
        </p:txBody>
      </p:sp>
      <p:pic>
        <p:nvPicPr>
          <p:cNvPr id="10" name="Immagine 9">
            <a:extLst>
              <a:ext uri="{FF2B5EF4-FFF2-40B4-BE49-F238E27FC236}">
                <a16:creationId xmlns:a16="http://schemas.microsoft.com/office/drawing/2014/main" id="{7A293119-87D8-4C83-A01F-EC1B08FB683F}"/>
              </a:ext>
            </a:extLst>
          </p:cNvPr>
          <p:cNvPicPr>
            <a:picLocks noChangeAspect="1"/>
          </p:cNvPicPr>
          <p:nvPr/>
        </p:nvPicPr>
        <p:blipFill>
          <a:blip r:embed="rId5"/>
          <a:stretch>
            <a:fillRect/>
          </a:stretch>
        </p:blipFill>
        <p:spPr>
          <a:xfrm>
            <a:off x="105298" y="5374901"/>
            <a:ext cx="7292265" cy="905128"/>
          </a:xfrm>
          <a:prstGeom prst="rect">
            <a:avLst/>
          </a:prstGeom>
        </p:spPr>
      </p:pic>
      <p:sp>
        <p:nvSpPr>
          <p:cNvPr id="6" name="Segnaposto numero diapositiva 5">
            <a:extLst>
              <a:ext uri="{FF2B5EF4-FFF2-40B4-BE49-F238E27FC236}">
                <a16:creationId xmlns:a16="http://schemas.microsoft.com/office/drawing/2014/main" id="{4BF2ABB8-53A2-47AA-8D21-C6CF2B26F42A}"/>
              </a:ext>
            </a:extLst>
          </p:cNvPr>
          <p:cNvSpPr>
            <a:spLocks noGrp="1"/>
          </p:cNvSpPr>
          <p:nvPr>
            <p:ph type="sldNum" sz="quarter" idx="12"/>
          </p:nvPr>
        </p:nvSpPr>
        <p:spPr/>
        <p:txBody>
          <a:bodyPr/>
          <a:lstStyle/>
          <a:p>
            <a:fld id="{B471838B-02BF-48BB-AF36-A942095BF0A8}" type="slidenum">
              <a:rPr lang="it-IT" smtClean="0"/>
              <a:t>50</a:t>
            </a:fld>
            <a:endParaRPr lang="it-IT"/>
          </a:p>
        </p:txBody>
      </p:sp>
      <p:sp>
        <p:nvSpPr>
          <p:cNvPr id="11" name="Rettangolo 10">
            <a:extLst>
              <a:ext uri="{FF2B5EF4-FFF2-40B4-BE49-F238E27FC236}">
                <a16:creationId xmlns:a16="http://schemas.microsoft.com/office/drawing/2014/main" id="{674E4BEB-B465-4EBA-94B3-9EAAB645AE73}"/>
              </a:ext>
            </a:extLst>
          </p:cNvPr>
          <p:cNvSpPr/>
          <p:nvPr/>
        </p:nvSpPr>
        <p:spPr>
          <a:xfrm>
            <a:off x="7397563" y="132310"/>
            <a:ext cx="4405663" cy="338554"/>
          </a:xfrm>
          <a:prstGeom prst="rect">
            <a:avLst/>
          </a:prstGeom>
          <a:ln>
            <a:solidFill>
              <a:schemeClr val="accent3"/>
            </a:solidFill>
          </a:ln>
        </p:spPr>
        <p:txBody>
          <a:bodyPr wrap="square">
            <a:spAutoFit/>
          </a:bodyPr>
          <a:lstStyle/>
          <a:p>
            <a:r>
              <a:rPr lang="en-US" sz="1600" i="1" dirty="0">
                <a:solidFill>
                  <a:schemeClr val="accent2">
                    <a:lumMod val="75000"/>
                  </a:schemeClr>
                </a:solidFill>
              </a:rPr>
              <a:t>jasper report </a:t>
            </a:r>
            <a:r>
              <a:rPr lang="en-US" sz="1600" b="1" i="1" dirty="0" err="1">
                <a:solidFill>
                  <a:schemeClr val="accent2">
                    <a:lumMod val="75000"/>
                  </a:schemeClr>
                </a:solidFill>
              </a:rPr>
              <a:t>ballot.jrxml</a:t>
            </a:r>
            <a:r>
              <a:rPr lang="en-US" sz="1600" b="1" i="1" dirty="0">
                <a:solidFill>
                  <a:schemeClr val="accent2">
                    <a:lumMod val="75000"/>
                  </a:schemeClr>
                </a:solidFill>
              </a:rPr>
              <a:t> (params: </a:t>
            </a:r>
            <a:r>
              <a:rPr lang="it-IT" sz="1600" dirty="0" err="1">
                <a:solidFill>
                  <a:schemeClr val="accent2">
                    <a:lumMod val="75000"/>
                  </a:schemeClr>
                </a:solidFill>
              </a:rPr>
              <a:t>pYear</a:t>
            </a:r>
            <a:r>
              <a:rPr lang="it-IT" sz="1600" dirty="0">
                <a:solidFill>
                  <a:schemeClr val="accent2">
                    <a:lumMod val="75000"/>
                  </a:schemeClr>
                </a:solidFill>
              </a:rPr>
              <a:t>);</a:t>
            </a:r>
          </a:p>
        </p:txBody>
      </p:sp>
      <p:cxnSp>
        <p:nvCxnSpPr>
          <p:cNvPr id="12" name="Connettore 2 11">
            <a:extLst>
              <a:ext uri="{FF2B5EF4-FFF2-40B4-BE49-F238E27FC236}">
                <a16:creationId xmlns:a16="http://schemas.microsoft.com/office/drawing/2014/main" id="{86E31F8D-DDE4-497A-BEB9-5012557BA49F}"/>
              </a:ext>
            </a:extLst>
          </p:cNvPr>
          <p:cNvCxnSpPr/>
          <p:nvPr/>
        </p:nvCxnSpPr>
        <p:spPr>
          <a:xfrm flipH="1" flipV="1">
            <a:off x="10366310" y="447869"/>
            <a:ext cx="1138335" cy="634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204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FF0359BC-CFF4-44EA-B667-920E5B1B434C}"/>
              </a:ext>
            </a:extLst>
          </p:cNvPr>
          <p:cNvSpPr txBox="1"/>
          <p:nvPr/>
        </p:nvSpPr>
        <p:spPr>
          <a:xfrm>
            <a:off x="106532" y="0"/>
            <a:ext cx="3170068" cy="646331"/>
          </a:xfrm>
          <a:prstGeom prst="rect">
            <a:avLst/>
          </a:prstGeom>
          <a:noFill/>
        </p:spPr>
        <p:txBody>
          <a:bodyPr wrap="square" rtlCol="0">
            <a:spAutoFit/>
          </a:bodyPr>
          <a:lstStyle/>
          <a:p>
            <a:r>
              <a:rPr lang="it-IT" dirty="0">
                <a:solidFill>
                  <a:schemeClr val="accent1"/>
                </a:solidFill>
              </a:rPr>
              <a:t>Vote</a:t>
            </a:r>
          </a:p>
          <a:p>
            <a:r>
              <a:rPr lang="it-IT" dirty="0"/>
              <a:t>POST /</a:t>
            </a:r>
            <a:r>
              <a:rPr lang="it-IT" dirty="0" err="1"/>
              <a:t>election</a:t>
            </a:r>
            <a:r>
              <a:rPr lang="it-IT" dirty="0"/>
              <a:t>/vote</a:t>
            </a:r>
          </a:p>
        </p:txBody>
      </p:sp>
      <p:sp>
        <p:nvSpPr>
          <p:cNvPr id="5" name="CasellaDiTesto 4">
            <a:extLst>
              <a:ext uri="{FF2B5EF4-FFF2-40B4-BE49-F238E27FC236}">
                <a16:creationId xmlns:a16="http://schemas.microsoft.com/office/drawing/2014/main" id="{2FECC9DC-1D4A-4042-9CC3-F83D855B9FB4}"/>
              </a:ext>
            </a:extLst>
          </p:cNvPr>
          <p:cNvSpPr txBox="1"/>
          <p:nvPr/>
        </p:nvSpPr>
        <p:spPr>
          <a:xfrm>
            <a:off x="165120" y="4799381"/>
            <a:ext cx="1591554" cy="369332"/>
          </a:xfrm>
          <a:prstGeom prst="rect">
            <a:avLst/>
          </a:prstGeom>
          <a:noFill/>
        </p:spPr>
        <p:txBody>
          <a:bodyPr wrap="square" rtlCol="0">
            <a:spAutoFit/>
          </a:bodyPr>
          <a:lstStyle/>
          <a:p>
            <a:r>
              <a:rPr lang="it-IT" dirty="0"/>
              <a:t>OUT </a:t>
            </a:r>
          </a:p>
        </p:txBody>
      </p:sp>
      <p:pic>
        <p:nvPicPr>
          <p:cNvPr id="4" name="Immagine 3">
            <a:extLst>
              <a:ext uri="{FF2B5EF4-FFF2-40B4-BE49-F238E27FC236}">
                <a16:creationId xmlns:a16="http://schemas.microsoft.com/office/drawing/2014/main" id="{947707AC-B836-4913-8D9C-CA0D6E460670}"/>
              </a:ext>
            </a:extLst>
          </p:cNvPr>
          <p:cNvPicPr>
            <a:picLocks noChangeAspect="1"/>
          </p:cNvPicPr>
          <p:nvPr/>
        </p:nvPicPr>
        <p:blipFill>
          <a:blip r:embed="rId2"/>
          <a:stretch>
            <a:fillRect/>
          </a:stretch>
        </p:blipFill>
        <p:spPr>
          <a:xfrm>
            <a:off x="5691618" y="49306"/>
            <a:ext cx="6393850" cy="5269006"/>
          </a:xfrm>
          <a:prstGeom prst="rect">
            <a:avLst/>
          </a:prstGeom>
        </p:spPr>
      </p:pic>
      <p:pic>
        <p:nvPicPr>
          <p:cNvPr id="6" name="Immagine 5">
            <a:extLst>
              <a:ext uri="{FF2B5EF4-FFF2-40B4-BE49-F238E27FC236}">
                <a16:creationId xmlns:a16="http://schemas.microsoft.com/office/drawing/2014/main" id="{630E9227-43C0-4E01-A904-151EF4C4C473}"/>
              </a:ext>
            </a:extLst>
          </p:cNvPr>
          <p:cNvPicPr>
            <a:picLocks noChangeAspect="1"/>
          </p:cNvPicPr>
          <p:nvPr/>
        </p:nvPicPr>
        <p:blipFill>
          <a:blip r:embed="rId3"/>
          <a:stretch>
            <a:fillRect/>
          </a:stretch>
        </p:blipFill>
        <p:spPr>
          <a:xfrm>
            <a:off x="7021045" y="5404036"/>
            <a:ext cx="4514850" cy="1123950"/>
          </a:xfrm>
          <a:prstGeom prst="rect">
            <a:avLst/>
          </a:prstGeom>
        </p:spPr>
      </p:pic>
      <p:sp>
        <p:nvSpPr>
          <p:cNvPr id="7" name="CasellaDiTesto 6">
            <a:extLst>
              <a:ext uri="{FF2B5EF4-FFF2-40B4-BE49-F238E27FC236}">
                <a16:creationId xmlns:a16="http://schemas.microsoft.com/office/drawing/2014/main" id="{852B173C-1E89-4E10-B1E3-2CF3D7327275}"/>
              </a:ext>
            </a:extLst>
          </p:cNvPr>
          <p:cNvSpPr txBox="1"/>
          <p:nvPr/>
        </p:nvSpPr>
        <p:spPr>
          <a:xfrm>
            <a:off x="106532" y="646331"/>
            <a:ext cx="1591554" cy="369332"/>
          </a:xfrm>
          <a:prstGeom prst="rect">
            <a:avLst/>
          </a:prstGeom>
          <a:noFill/>
        </p:spPr>
        <p:txBody>
          <a:bodyPr wrap="square" rtlCol="0">
            <a:spAutoFit/>
          </a:bodyPr>
          <a:lstStyle/>
          <a:p>
            <a:r>
              <a:rPr lang="it-IT" dirty="0"/>
              <a:t>IN </a:t>
            </a:r>
          </a:p>
        </p:txBody>
      </p:sp>
      <p:pic>
        <p:nvPicPr>
          <p:cNvPr id="8" name="Immagine 7">
            <a:extLst>
              <a:ext uri="{FF2B5EF4-FFF2-40B4-BE49-F238E27FC236}">
                <a16:creationId xmlns:a16="http://schemas.microsoft.com/office/drawing/2014/main" id="{DFE64E57-D1B7-4036-81A3-13599324DDBF}"/>
              </a:ext>
            </a:extLst>
          </p:cNvPr>
          <p:cNvPicPr>
            <a:picLocks noChangeAspect="1"/>
          </p:cNvPicPr>
          <p:nvPr/>
        </p:nvPicPr>
        <p:blipFill>
          <a:blip r:embed="rId4"/>
          <a:stretch>
            <a:fillRect/>
          </a:stretch>
        </p:blipFill>
        <p:spPr>
          <a:xfrm>
            <a:off x="106532" y="1015663"/>
            <a:ext cx="3409950" cy="819150"/>
          </a:xfrm>
          <a:prstGeom prst="rect">
            <a:avLst/>
          </a:prstGeom>
        </p:spPr>
      </p:pic>
      <p:pic>
        <p:nvPicPr>
          <p:cNvPr id="9" name="Immagine 8">
            <a:extLst>
              <a:ext uri="{FF2B5EF4-FFF2-40B4-BE49-F238E27FC236}">
                <a16:creationId xmlns:a16="http://schemas.microsoft.com/office/drawing/2014/main" id="{516E1FC0-9309-417D-B486-21B10259BEFC}"/>
              </a:ext>
            </a:extLst>
          </p:cNvPr>
          <p:cNvPicPr>
            <a:picLocks noChangeAspect="1"/>
          </p:cNvPicPr>
          <p:nvPr/>
        </p:nvPicPr>
        <p:blipFill>
          <a:blip r:embed="rId5"/>
          <a:stretch>
            <a:fillRect/>
          </a:stretch>
        </p:blipFill>
        <p:spPr>
          <a:xfrm>
            <a:off x="100012" y="5168713"/>
            <a:ext cx="7292265" cy="905128"/>
          </a:xfrm>
          <a:prstGeom prst="rect">
            <a:avLst/>
          </a:prstGeom>
        </p:spPr>
      </p:pic>
      <p:sp>
        <p:nvSpPr>
          <p:cNvPr id="2" name="Segnaposto numero diapositiva 1">
            <a:extLst>
              <a:ext uri="{FF2B5EF4-FFF2-40B4-BE49-F238E27FC236}">
                <a16:creationId xmlns:a16="http://schemas.microsoft.com/office/drawing/2014/main" id="{F50DD79C-1B6C-480F-8B7F-2D1887E52D20}"/>
              </a:ext>
            </a:extLst>
          </p:cNvPr>
          <p:cNvSpPr>
            <a:spLocks noGrp="1"/>
          </p:cNvSpPr>
          <p:nvPr>
            <p:ph type="sldNum" sz="quarter" idx="12"/>
          </p:nvPr>
        </p:nvSpPr>
        <p:spPr/>
        <p:txBody>
          <a:bodyPr/>
          <a:lstStyle/>
          <a:p>
            <a:fld id="{B471838B-02BF-48BB-AF36-A942095BF0A8}" type="slidenum">
              <a:rPr lang="it-IT" smtClean="0"/>
              <a:t>51</a:t>
            </a:fld>
            <a:endParaRPr lang="it-IT"/>
          </a:p>
        </p:txBody>
      </p:sp>
    </p:spTree>
    <p:extLst>
      <p:ext uri="{BB962C8B-B14F-4D97-AF65-F5344CB8AC3E}">
        <p14:creationId xmlns:p14="http://schemas.microsoft.com/office/powerpoint/2010/main" val="278957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F3477EB-280C-49E5-BCDE-C65A8F54BC16}"/>
              </a:ext>
            </a:extLst>
          </p:cNvPr>
          <p:cNvSpPr txBox="1"/>
          <p:nvPr/>
        </p:nvSpPr>
        <p:spPr>
          <a:xfrm>
            <a:off x="118638" y="766798"/>
            <a:ext cx="3755254" cy="1107996"/>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err="1">
                <a:solidFill>
                  <a:srgbClr val="A31515"/>
                </a:solidFill>
                <a:latin typeface="Consolas,  Courier New"/>
              </a:rPr>
              <a:t>indexNo</a:t>
            </a:r>
            <a:r>
              <a:rPr lang="it-IT" sz="1200" dirty="0"/>
              <a:t>" : "</a:t>
            </a:r>
            <a:r>
              <a:rPr lang="it-IT" sz="1200" dirty="0">
                <a:solidFill>
                  <a:srgbClr val="0451A5"/>
                </a:solidFill>
                <a:latin typeface="Consolas,  Courier New"/>
              </a:rPr>
              <a:t>0019646</a:t>
            </a:r>
            <a:r>
              <a:rPr lang="it-IT" sz="1200" dirty="0"/>
              <a:t>",	</a:t>
            </a:r>
          </a:p>
          <a:p>
            <a:r>
              <a:rPr lang="it-IT" sz="1200" dirty="0"/>
              <a:t>"</a:t>
            </a:r>
            <a:r>
              <a:rPr lang="it-IT" sz="1200" dirty="0" err="1">
                <a:solidFill>
                  <a:srgbClr val="A31515"/>
                </a:solidFill>
                <a:latin typeface="Consolas,  Courier New"/>
              </a:rPr>
              <a:t>vt</a:t>
            </a:r>
            <a:r>
              <a:rPr lang="it-IT" sz="1200" dirty="0"/>
              <a:t>" : "</a:t>
            </a:r>
            <a:r>
              <a:rPr lang="it-IT" sz="1200" dirty="0">
                <a:solidFill>
                  <a:srgbClr val="0451A5"/>
                </a:solidFill>
                <a:latin typeface="Consolas,  Courier New"/>
              </a:rPr>
              <a:t>qkGGJ74zms</a:t>
            </a:r>
            <a:r>
              <a:rPr lang="it-IT" sz="1200" dirty="0"/>
              <a:t>"</a:t>
            </a:r>
          </a:p>
          <a:p>
            <a:r>
              <a:rPr lang="it-IT" sz="1200" dirty="0"/>
              <a:t>}</a:t>
            </a:r>
          </a:p>
        </p:txBody>
      </p:sp>
      <p:sp>
        <p:nvSpPr>
          <p:cNvPr id="4" name="CasellaDiTesto 3">
            <a:extLst>
              <a:ext uri="{FF2B5EF4-FFF2-40B4-BE49-F238E27FC236}">
                <a16:creationId xmlns:a16="http://schemas.microsoft.com/office/drawing/2014/main" id="{0AE258A4-357D-42C3-B2FD-7A60119BEC77}"/>
              </a:ext>
            </a:extLst>
          </p:cNvPr>
          <p:cNvSpPr txBox="1"/>
          <p:nvPr/>
        </p:nvSpPr>
        <p:spPr>
          <a:xfrm>
            <a:off x="1778538" y="643557"/>
            <a:ext cx="3755254" cy="5447645"/>
          </a:xfrm>
          <a:prstGeom prst="rect">
            <a:avLst/>
          </a:prstGeom>
          <a:noFill/>
        </p:spPr>
        <p:txBody>
          <a:bodyPr wrap="square" rtlCol="0">
            <a:spAutoFit/>
          </a:bodyPr>
          <a:lstStyle/>
          <a:p>
            <a:r>
              <a:rPr lang="it-IT" dirty="0"/>
              <a:t>OUT</a:t>
            </a:r>
          </a:p>
          <a:p>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emailAddr</a:t>
            </a:r>
            <a:r>
              <a:rPr lang="it-IT" sz="1200" dirty="0"/>
              <a:t>": "</a:t>
            </a:r>
            <a:r>
              <a:rPr lang="it-IT" sz="1200" dirty="0">
                <a:solidFill>
                  <a:srgbClr val="0451A5"/>
                </a:solidFill>
                <a:latin typeface="Consolas,  Courier New"/>
              </a:rPr>
              <a:t>antonella.baglioni@fao.org</a:t>
            </a:r>
            <a:r>
              <a:rPr lang="it-IT" sz="1200" dirty="0"/>
              <a:t>",</a:t>
            </a:r>
          </a:p>
          <a:p>
            <a:r>
              <a:rPr lang="it-IT" sz="1200" dirty="0"/>
              <a:t>    "</a:t>
            </a:r>
            <a:r>
              <a:rPr lang="it-IT" sz="1200" dirty="0" err="1">
                <a:solidFill>
                  <a:srgbClr val="A31515"/>
                </a:solidFill>
                <a:latin typeface="Consolas,  Courier New"/>
              </a:rPr>
              <a:t>telephoneNo</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longName</a:t>
            </a:r>
            <a:r>
              <a:rPr lang="it-IT" sz="1200" dirty="0"/>
              <a:t>": "</a:t>
            </a:r>
            <a:r>
              <a:rPr lang="it-IT" sz="1200" dirty="0">
                <a:solidFill>
                  <a:srgbClr val="0451A5"/>
                </a:solidFill>
                <a:latin typeface="Consolas,  Courier New"/>
              </a:rPr>
              <a:t>WALTERS,NANCY</a:t>
            </a:r>
            <a:r>
              <a:rPr lang="it-IT" sz="1200" dirty="0"/>
              <a:t>",</a:t>
            </a:r>
          </a:p>
          <a:p>
            <a:r>
              <a:rPr lang="it-IT" sz="1200" dirty="0"/>
              <a:t>    "</a:t>
            </a:r>
            <a:r>
              <a:rPr lang="it-IT" sz="1200" dirty="0" err="1">
                <a:solidFill>
                  <a:srgbClr val="A31515"/>
                </a:solidFill>
                <a:latin typeface="Consolas,  Courier New"/>
              </a:rPr>
              <a:t>questions</a:t>
            </a:r>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a:t>
            </a:r>
            <a:r>
              <a:rPr lang="it-IT" sz="1200" dirty="0">
                <a:solidFill>
                  <a:srgbClr val="0451A5"/>
                </a:solidFill>
                <a:latin typeface="Consolas,  Courier New"/>
              </a:rPr>
              <a:t>1</a:t>
            </a:r>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NAME OF YOUR STREET</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a:t>
            </a:r>
            <a:r>
              <a:rPr lang="it-IT" sz="1200" dirty="0">
                <a:solidFill>
                  <a:srgbClr val="0451A5"/>
                </a:solidFill>
                <a:latin typeface="Consolas,  Courier New"/>
              </a:rPr>
              <a:t>2</a:t>
            </a:r>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NAME OF YOUR MOTHER</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            "</a:t>
            </a:r>
            <a:r>
              <a:rPr lang="it-IT" sz="1200" dirty="0" err="1">
                <a:solidFill>
                  <a:srgbClr val="A31515"/>
                </a:solidFill>
                <a:latin typeface="Consolas,  Courier New"/>
              </a:rPr>
              <a:t>qSeq</a:t>
            </a:r>
            <a:r>
              <a:rPr lang="it-IT" sz="1200" dirty="0"/>
              <a:t>": </a:t>
            </a:r>
            <a:r>
              <a:rPr lang="it-IT" sz="1200" dirty="0">
                <a:solidFill>
                  <a:srgbClr val="0451A5"/>
                </a:solidFill>
                <a:latin typeface="Consolas,  Courier New"/>
              </a:rPr>
              <a:t>3</a:t>
            </a:r>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err="1">
                <a:solidFill>
                  <a:srgbClr val="A31515"/>
                </a:solidFill>
                <a:latin typeface="Consolas,  Courier New"/>
              </a:rPr>
              <a:t>question</a:t>
            </a:r>
            <a:r>
              <a:rPr lang="it-IT" sz="1200" dirty="0"/>
              <a:t>": "</a:t>
            </a:r>
            <a:r>
              <a:rPr lang="it-IT" sz="1200" dirty="0">
                <a:solidFill>
                  <a:srgbClr val="0451A5"/>
                </a:solidFill>
                <a:latin typeface="Consolas,  Courier New"/>
              </a:rPr>
              <a:t>FAVOURITE ICE CREAM</a:t>
            </a:r>
            <a:r>
              <a:rPr lang="it-IT" sz="1200" dirty="0"/>
              <a:t>",</a:t>
            </a:r>
          </a:p>
          <a:p>
            <a:r>
              <a:rPr lang="it-IT" sz="1200" dirty="0"/>
              <a:t>            "</a:t>
            </a:r>
            <a:r>
              <a:rPr lang="it-IT" sz="1200" dirty="0" err="1">
                <a:solidFill>
                  <a:srgbClr val="A31515"/>
                </a:solidFill>
                <a:latin typeface="Consolas,  Courier New"/>
              </a:rPr>
              <a:t>answer</a:t>
            </a:r>
            <a:r>
              <a:rPr lang="it-IT" sz="1200" dirty="0"/>
              <a:t>": "</a:t>
            </a:r>
            <a:r>
              <a:rPr lang="it-IT" sz="1200" dirty="0">
                <a:solidFill>
                  <a:srgbClr val="0451A5"/>
                </a:solidFill>
                <a:latin typeface="Consolas,  Courier New"/>
              </a:rPr>
              <a:t>111</a:t>
            </a:r>
            <a:r>
              <a:rPr lang="it-IT" sz="1200" dirty="0"/>
              <a:t>"</a:t>
            </a:r>
          </a:p>
          <a:p>
            <a:r>
              <a:rPr lang="it-IT" sz="1200" dirty="0"/>
              <a:t>        }</a:t>
            </a:r>
          </a:p>
          <a:p>
            <a:r>
              <a:rPr lang="it-IT" sz="1200" dirty="0"/>
              <a:t>    ]</a:t>
            </a:r>
          </a:p>
          <a:p>
            <a:r>
              <a:rPr lang="it-IT" sz="1200" dirty="0"/>
              <a:t>}</a:t>
            </a:r>
          </a:p>
          <a:p>
            <a:endParaRPr lang="it-IT" dirty="0"/>
          </a:p>
        </p:txBody>
      </p:sp>
      <p:sp>
        <p:nvSpPr>
          <p:cNvPr id="5" name="CasellaDiTesto 4">
            <a:extLst>
              <a:ext uri="{FF2B5EF4-FFF2-40B4-BE49-F238E27FC236}">
                <a16:creationId xmlns:a16="http://schemas.microsoft.com/office/drawing/2014/main" id="{19D945EE-6522-425B-B725-1C04508F4AFB}"/>
              </a:ext>
            </a:extLst>
          </p:cNvPr>
          <p:cNvSpPr txBox="1"/>
          <p:nvPr/>
        </p:nvSpPr>
        <p:spPr>
          <a:xfrm>
            <a:off x="71021" y="1"/>
            <a:ext cx="4962797" cy="646331"/>
          </a:xfrm>
          <a:prstGeom prst="rect">
            <a:avLst/>
          </a:prstGeom>
          <a:noFill/>
        </p:spPr>
        <p:txBody>
          <a:bodyPr wrap="square" rtlCol="0">
            <a:spAutoFit/>
          </a:bodyPr>
          <a:lstStyle/>
          <a:p>
            <a:r>
              <a:rPr lang="it-IT" dirty="0">
                <a:solidFill>
                  <a:schemeClr val="accent1"/>
                </a:solidFill>
              </a:rPr>
              <a:t>Step 3: After </a:t>
            </a:r>
            <a:r>
              <a:rPr lang="it-IT" dirty="0" err="1">
                <a:solidFill>
                  <a:schemeClr val="accent1"/>
                </a:solidFill>
              </a:rPr>
              <a:t>clicking</a:t>
            </a:r>
            <a:r>
              <a:rPr lang="it-IT" dirty="0">
                <a:solidFill>
                  <a:schemeClr val="accent1"/>
                </a:solidFill>
              </a:rPr>
              <a:t> on the </a:t>
            </a:r>
            <a:r>
              <a:rPr lang="it-IT" dirty="0" err="1">
                <a:solidFill>
                  <a:schemeClr val="accent1"/>
                </a:solidFill>
              </a:rPr>
              <a:t>sent</a:t>
            </a:r>
            <a:r>
              <a:rPr lang="it-IT" dirty="0">
                <a:solidFill>
                  <a:schemeClr val="accent1"/>
                </a:solidFill>
              </a:rPr>
              <a:t> link</a:t>
            </a:r>
          </a:p>
          <a:p>
            <a:r>
              <a:rPr lang="it-IT" dirty="0">
                <a:solidFill>
                  <a:schemeClr val="accent1"/>
                </a:solidFill>
              </a:rPr>
              <a:t> </a:t>
            </a:r>
            <a:r>
              <a:rPr lang="it-IT" dirty="0"/>
              <a:t>POST /</a:t>
            </a:r>
            <a:r>
              <a:rPr lang="it-IT" dirty="0" err="1"/>
              <a:t>request</a:t>
            </a:r>
            <a:r>
              <a:rPr lang="it-IT" dirty="0"/>
              <a:t>/</a:t>
            </a:r>
            <a:r>
              <a:rPr lang="it-IT" dirty="0" err="1"/>
              <a:t>validation</a:t>
            </a:r>
            <a:endParaRPr lang="it-IT" dirty="0"/>
          </a:p>
        </p:txBody>
      </p:sp>
      <p:sp>
        <p:nvSpPr>
          <p:cNvPr id="7" name="CasellaDiTesto 6">
            <a:extLst>
              <a:ext uri="{FF2B5EF4-FFF2-40B4-BE49-F238E27FC236}">
                <a16:creationId xmlns:a16="http://schemas.microsoft.com/office/drawing/2014/main" id="{A1B68EEE-F891-4F19-9C35-05830D7F09E2}"/>
              </a:ext>
            </a:extLst>
          </p:cNvPr>
          <p:cNvSpPr txBox="1"/>
          <p:nvPr/>
        </p:nvSpPr>
        <p:spPr>
          <a:xfrm>
            <a:off x="5367629" y="5906536"/>
            <a:ext cx="6659933" cy="369332"/>
          </a:xfrm>
          <a:prstGeom prst="rect">
            <a:avLst/>
          </a:prstGeom>
          <a:noFill/>
        </p:spPr>
        <p:txBody>
          <a:bodyPr wrap="square" rtlCol="0">
            <a:spAutoFit/>
          </a:bodyPr>
          <a:lstStyle/>
          <a:p>
            <a:r>
              <a:rPr lang="it-IT" dirty="0">
                <a:solidFill>
                  <a:schemeClr val="accent1"/>
                </a:solidFill>
              </a:rPr>
              <a:t>USER MUST REPLY THE QUESTIONS BEFORE SETTING THE PASSWORD</a:t>
            </a:r>
            <a:endParaRPr lang="it-IT" dirty="0"/>
          </a:p>
        </p:txBody>
      </p:sp>
      <p:pic>
        <p:nvPicPr>
          <p:cNvPr id="2" name="Immagine 1">
            <a:extLst>
              <a:ext uri="{FF2B5EF4-FFF2-40B4-BE49-F238E27FC236}">
                <a16:creationId xmlns:a16="http://schemas.microsoft.com/office/drawing/2014/main" id="{5FEBE760-7200-4308-9CFC-6C9A995FE8FF}"/>
              </a:ext>
            </a:extLst>
          </p:cNvPr>
          <p:cNvPicPr>
            <a:picLocks noChangeAspect="1"/>
          </p:cNvPicPr>
          <p:nvPr/>
        </p:nvPicPr>
        <p:blipFill>
          <a:blip r:embed="rId2"/>
          <a:stretch>
            <a:fillRect/>
          </a:stretch>
        </p:blipFill>
        <p:spPr>
          <a:xfrm>
            <a:off x="7193692" y="159923"/>
            <a:ext cx="4406755" cy="2271718"/>
          </a:xfrm>
          <a:prstGeom prst="rect">
            <a:avLst/>
          </a:prstGeom>
        </p:spPr>
      </p:pic>
      <p:cxnSp>
        <p:nvCxnSpPr>
          <p:cNvPr id="9" name="Connettore 2 8">
            <a:extLst>
              <a:ext uri="{FF2B5EF4-FFF2-40B4-BE49-F238E27FC236}">
                <a16:creationId xmlns:a16="http://schemas.microsoft.com/office/drawing/2014/main" id="{55B0AC8C-D89D-489E-A283-16337F9A25B4}"/>
              </a:ext>
            </a:extLst>
          </p:cNvPr>
          <p:cNvCxnSpPr>
            <a:cxnSpLocks/>
          </p:cNvCxnSpPr>
          <p:nvPr/>
        </p:nvCxnSpPr>
        <p:spPr>
          <a:xfrm flipH="1">
            <a:off x="8377382" y="1726780"/>
            <a:ext cx="508000" cy="748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Immagine 9">
            <a:extLst>
              <a:ext uri="{FF2B5EF4-FFF2-40B4-BE49-F238E27FC236}">
                <a16:creationId xmlns:a16="http://schemas.microsoft.com/office/drawing/2014/main" id="{B91568B6-8D62-4D0C-8F44-823A7CD2F924}"/>
              </a:ext>
            </a:extLst>
          </p:cNvPr>
          <p:cNvPicPr>
            <a:picLocks noChangeAspect="1"/>
          </p:cNvPicPr>
          <p:nvPr/>
        </p:nvPicPr>
        <p:blipFill>
          <a:blip r:embed="rId3"/>
          <a:stretch>
            <a:fillRect/>
          </a:stretch>
        </p:blipFill>
        <p:spPr>
          <a:xfrm>
            <a:off x="5033818" y="2474925"/>
            <a:ext cx="3024332" cy="2890906"/>
          </a:xfrm>
          <a:prstGeom prst="rect">
            <a:avLst/>
          </a:prstGeom>
        </p:spPr>
      </p:pic>
      <p:pic>
        <p:nvPicPr>
          <p:cNvPr id="12" name="Immagine 11">
            <a:extLst>
              <a:ext uri="{FF2B5EF4-FFF2-40B4-BE49-F238E27FC236}">
                <a16:creationId xmlns:a16="http://schemas.microsoft.com/office/drawing/2014/main" id="{AA6D6B22-27BF-4522-8DCC-85D6A18F041C}"/>
              </a:ext>
            </a:extLst>
          </p:cNvPr>
          <p:cNvPicPr>
            <a:picLocks noChangeAspect="1"/>
          </p:cNvPicPr>
          <p:nvPr/>
        </p:nvPicPr>
        <p:blipFill>
          <a:blip r:embed="rId4"/>
          <a:stretch>
            <a:fillRect/>
          </a:stretch>
        </p:blipFill>
        <p:spPr>
          <a:xfrm>
            <a:off x="8058150" y="2596329"/>
            <a:ext cx="3969412" cy="2890906"/>
          </a:xfrm>
          <a:prstGeom prst="rect">
            <a:avLst/>
          </a:prstGeom>
        </p:spPr>
      </p:pic>
      <p:sp>
        <p:nvSpPr>
          <p:cNvPr id="6" name="Segnaposto numero diapositiva 5">
            <a:extLst>
              <a:ext uri="{FF2B5EF4-FFF2-40B4-BE49-F238E27FC236}">
                <a16:creationId xmlns:a16="http://schemas.microsoft.com/office/drawing/2014/main" id="{4A9A6C02-C9D1-43CC-B0EF-BB9DE93A59F4}"/>
              </a:ext>
            </a:extLst>
          </p:cNvPr>
          <p:cNvSpPr>
            <a:spLocks noGrp="1"/>
          </p:cNvSpPr>
          <p:nvPr>
            <p:ph type="sldNum" sz="quarter" idx="12"/>
          </p:nvPr>
        </p:nvSpPr>
        <p:spPr/>
        <p:txBody>
          <a:bodyPr/>
          <a:lstStyle/>
          <a:p>
            <a:fld id="{B471838B-02BF-48BB-AF36-A942095BF0A8}" type="slidenum">
              <a:rPr lang="it-IT" smtClean="0"/>
              <a:t>6</a:t>
            </a:fld>
            <a:endParaRPr lang="it-IT"/>
          </a:p>
        </p:txBody>
      </p:sp>
    </p:spTree>
    <p:extLst>
      <p:ext uri="{BB962C8B-B14F-4D97-AF65-F5344CB8AC3E}">
        <p14:creationId xmlns:p14="http://schemas.microsoft.com/office/powerpoint/2010/main" val="278950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F3477EB-280C-49E5-BCDE-C65A8F54BC16}"/>
              </a:ext>
            </a:extLst>
          </p:cNvPr>
          <p:cNvSpPr txBox="1"/>
          <p:nvPr/>
        </p:nvSpPr>
        <p:spPr>
          <a:xfrm>
            <a:off x="71021" y="1"/>
            <a:ext cx="4083729" cy="646331"/>
          </a:xfrm>
          <a:prstGeom prst="rect">
            <a:avLst/>
          </a:prstGeom>
          <a:noFill/>
        </p:spPr>
        <p:txBody>
          <a:bodyPr wrap="square" rtlCol="0">
            <a:spAutoFit/>
          </a:bodyPr>
          <a:lstStyle/>
          <a:p>
            <a:r>
              <a:rPr lang="it-IT" dirty="0">
                <a:solidFill>
                  <a:schemeClr val="accent1"/>
                </a:solidFill>
              </a:rPr>
              <a:t>Step 4: Save password</a:t>
            </a:r>
          </a:p>
          <a:p>
            <a:r>
              <a:rPr lang="it-IT" dirty="0">
                <a:solidFill>
                  <a:schemeClr val="accent1"/>
                </a:solidFill>
              </a:rPr>
              <a:t> </a:t>
            </a:r>
            <a:r>
              <a:rPr lang="it-IT" dirty="0"/>
              <a:t>PUT /user/0019646</a:t>
            </a:r>
          </a:p>
        </p:txBody>
      </p:sp>
      <p:sp>
        <p:nvSpPr>
          <p:cNvPr id="4" name="CasellaDiTesto 3">
            <a:extLst>
              <a:ext uri="{FF2B5EF4-FFF2-40B4-BE49-F238E27FC236}">
                <a16:creationId xmlns:a16="http://schemas.microsoft.com/office/drawing/2014/main" id="{0AE258A4-357D-42C3-B2FD-7A60119BEC77}"/>
              </a:ext>
            </a:extLst>
          </p:cNvPr>
          <p:cNvSpPr txBox="1"/>
          <p:nvPr/>
        </p:nvSpPr>
        <p:spPr>
          <a:xfrm>
            <a:off x="4154750" y="500459"/>
            <a:ext cx="4385570" cy="4893647"/>
          </a:xfrm>
          <a:prstGeom prst="rect">
            <a:avLst/>
          </a:prstGeom>
          <a:noFill/>
        </p:spPr>
        <p:txBody>
          <a:bodyPr wrap="square" rtlCol="0">
            <a:spAutoFit/>
          </a:bodyPr>
          <a:lstStyle/>
          <a:p>
            <a:r>
              <a:rPr lang="it-IT" dirty="0"/>
              <a:t>OUT</a:t>
            </a:r>
          </a:p>
          <a:p>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a:solidFill>
                  <a:srgbClr val="A31515"/>
                </a:solidFill>
                <a:latin typeface="Consolas,  Courier New"/>
              </a:rPr>
              <a:t>password</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membershipLongName</a:t>
            </a:r>
            <a:r>
              <a:rPr lang="it-IT" sz="1200" dirty="0"/>
              <a:t>": "</a:t>
            </a:r>
            <a:r>
              <a:rPr lang="it-IT" sz="1200" dirty="0">
                <a:solidFill>
                  <a:srgbClr val="0451A5"/>
                </a:solidFill>
                <a:latin typeface="Consolas,  Courier New"/>
              </a:rPr>
              <a:t>WALTERS,NANCY</a:t>
            </a:r>
            <a:r>
              <a:rPr lang="it-IT" sz="1200" dirty="0"/>
              <a:t>",</a:t>
            </a:r>
          </a:p>
          <a:p>
            <a:r>
              <a:rPr lang="it-IT" sz="1200" dirty="0"/>
              <a:t>    "</a:t>
            </a:r>
            <a:r>
              <a:rPr lang="it-IT" sz="1200" dirty="0" err="1">
                <a:solidFill>
                  <a:srgbClr val="A31515"/>
                </a:solidFill>
                <a:latin typeface="Consolas,  Courier New"/>
              </a:rPr>
              <a:t>membershipOrg</a:t>
            </a:r>
            <a:r>
              <a:rPr lang="it-IT" sz="1200" dirty="0"/>
              <a:t>": "</a:t>
            </a:r>
            <a:r>
              <a:rPr lang="it-IT" sz="1200" dirty="0">
                <a:solidFill>
                  <a:srgbClr val="0451A5"/>
                </a:solidFill>
                <a:latin typeface="Consolas,  Courier New"/>
              </a:rPr>
              <a:t>FAO</a:t>
            </a:r>
            <a:r>
              <a:rPr lang="it-IT" sz="1200" dirty="0"/>
              <a:t> ",</a:t>
            </a:r>
          </a:p>
          <a:p>
            <a:r>
              <a:rPr lang="it-IT" sz="1200" dirty="0"/>
              <a:t>    "</a:t>
            </a:r>
            <a:r>
              <a:rPr lang="it-IT" sz="1200" dirty="0" err="1">
                <a:solidFill>
                  <a:srgbClr val="A31515"/>
                </a:solidFill>
                <a:latin typeface="Consolas,  Courier New"/>
              </a:rPr>
              <a:t>emailAddr</a:t>
            </a:r>
            <a:r>
              <a:rPr lang="it-IT" sz="1200" dirty="0"/>
              <a:t>": "</a:t>
            </a:r>
            <a:r>
              <a:rPr lang="it-IT" sz="1200" dirty="0">
                <a:solidFill>
                  <a:srgbClr val="0451A5"/>
                </a:solidFill>
                <a:latin typeface="Consolas,  Courier New"/>
              </a:rPr>
              <a:t>antonella.baglioni@fao.org</a:t>
            </a:r>
            <a:r>
              <a:rPr lang="it-IT" sz="1200" dirty="0"/>
              <a:t>",</a:t>
            </a:r>
          </a:p>
          <a:p>
            <a:r>
              <a:rPr lang="it-IT" sz="1200" dirty="0"/>
              <a:t>    "</a:t>
            </a:r>
            <a:r>
              <a:rPr lang="it-IT" sz="1200" dirty="0" err="1">
                <a:solidFill>
                  <a:srgbClr val="A31515"/>
                </a:solidFill>
                <a:latin typeface="Consolas,  Courier New"/>
              </a:rPr>
              <a:t>lastLogOn</a:t>
            </a:r>
            <a:r>
              <a:rPr lang="it-IT" sz="1200" dirty="0"/>
              <a:t>": "</a:t>
            </a:r>
            <a:r>
              <a:rPr lang="it-IT" sz="1200" dirty="0">
                <a:solidFill>
                  <a:srgbClr val="0451A5"/>
                </a:solidFill>
                <a:latin typeface="Consolas,  Courier New"/>
              </a:rPr>
              <a:t>2020-05-06T04:35:41.166+0000</a:t>
            </a:r>
            <a:r>
              <a:rPr lang="it-IT" sz="1200" dirty="0"/>
              <a:t>",</a:t>
            </a:r>
          </a:p>
          <a:p>
            <a:r>
              <a:rPr lang="it-IT" sz="1200" dirty="0"/>
              <a:t>    "</a:t>
            </a:r>
            <a:r>
              <a:rPr lang="it-IT" sz="1200" dirty="0" err="1">
                <a:solidFill>
                  <a:srgbClr val="A31515"/>
                </a:solidFill>
                <a:latin typeface="Consolas,  Courier New"/>
              </a:rPr>
              <a:t>lastDate</a:t>
            </a:r>
            <a:r>
              <a:rPr lang="it-IT" sz="1200" dirty="0"/>
              <a:t>": "</a:t>
            </a:r>
            <a:r>
              <a:rPr lang="it-IT" sz="1200" dirty="0">
                <a:solidFill>
                  <a:srgbClr val="0451A5"/>
                </a:solidFill>
                <a:latin typeface="Consolas,  Courier New"/>
              </a:rPr>
              <a:t>2020-05-06T04:35:41.166+0000</a:t>
            </a:r>
            <a:r>
              <a:rPr lang="it-IT" sz="1200" dirty="0"/>
              <a:t>",</a:t>
            </a:r>
          </a:p>
          <a:p>
            <a:r>
              <a:rPr lang="it-IT" sz="1200" dirty="0"/>
              <a:t>    "</a:t>
            </a:r>
            <a:r>
              <a:rPr lang="it-IT" sz="1200" dirty="0" err="1">
                <a:solidFill>
                  <a:srgbClr val="A31515"/>
                </a:solidFill>
                <a:latin typeface="Consolas,  Courier New"/>
              </a:rPr>
              <a:t>lastPwdChanged</a:t>
            </a:r>
            <a:r>
              <a:rPr lang="it-IT" sz="1200" dirty="0"/>
              <a:t>": "</a:t>
            </a:r>
            <a:r>
              <a:rPr lang="it-IT" sz="1200" dirty="0">
                <a:solidFill>
                  <a:srgbClr val="0451A5"/>
                </a:solidFill>
                <a:latin typeface="Consolas,  Courier New"/>
              </a:rPr>
              <a:t>2020-05-06T04:35:41.166+0000</a:t>
            </a:r>
            <a:r>
              <a:rPr lang="it-IT" sz="1200" dirty="0"/>
              <a:t>",</a:t>
            </a:r>
          </a:p>
          <a:p>
            <a:r>
              <a:rPr lang="it-IT" sz="1200" dirty="0"/>
              <a:t>    "</a:t>
            </a:r>
            <a:r>
              <a:rPr lang="it-IT" sz="1200" dirty="0" err="1">
                <a:solidFill>
                  <a:srgbClr val="A31515"/>
                </a:solidFill>
                <a:latin typeface="Consolas,  Courier New"/>
              </a:rPr>
              <a:t>membershipStatusFlag</a:t>
            </a:r>
            <a:r>
              <a:rPr lang="it-IT" sz="1200" dirty="0"/>
              <a:t>": "</a:t>
            </a:r>
            <a:r>
              <a:rPr lang="it-IT" sz="1200" dirty="0">
                <a:solidFill>
                  <a:srgbClr val="0451A5"/>
                </a:solidFill>
                <a:latin typeface="Consolas,  Courier New"/>
              </a:rPr>
              <a:t>APPR</a:t>
            </a:r>
            <a:r>
              <a:rPr lang="it-IT" sz="1200" dirty="0"/>
              <a:t>",</a:t>
            </a:r>
          </a:p>
          <a:p>
            <a:r>
              <a:rPr lang="it-IT" sz="1200" dirty="0"/>
              <a:t>    "</a:t>
            </a:r>
            <a:r>
              <a:rPr lang="it-IT" sz="1200" dirty="0" err="1">
                <a:solidFill>
                  <a:srgbClr val="A31515"/>
                </a:solidFill>
                <a:latin typeface="Consolas,  Courier New"/>
              </a:rPr>
              <a:t>membershipStatusDate</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0451A5"/>
                </a:solidFill>
                <a:latin typeface="Consolas,  Courier New"/>
              </a:rPr>
              <a:t>questions</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messages</a:t>
            </a:r>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a:solidFill>
                  <a:srgbClr val="0451A5"/>
                </a:solidFill>
                <a:latin typeface="Consolas,  Courier New"/>
              </a:rPr>
              <a:t>AL</a:t>
            </a:r>
            <a:r>
              <a:rPr lang="it-IT" sz="1200" dirty="0"/>
              <a:t>",</a:t>
            </a:r>
          </a:p>
          <a:p>
            <a:r>
              <a:rPr lang="it-IT" sz="1200" dirty="0"/>
              <a:t>            "</a:t>
            </a:r>
            <a:r>
              <a:rPr lang="it-IT" sz="1200" dirty="0" err="1">
                <a:solidFill>
                  <a:srgbClr val="A31515"/>
                </a:solidFill>
                <a:latin typeface="Consolas,  Courier New"/>
              </a:rPr>
              <a:t>validFrom</a:t>
            </a:r>
            <a:r>
              <a:rPr lang="it-IT" sz="1200" dirty="0"/>
              <a:t>": "</a:t>
            </a:r>
            <a:r>
              <a:rPr lang="it-IT" sz="1200" dirty="0">
                <a:solidFill>
                  <a:srgbClr val="0451A5"/>
                </a:solidFill>
                <a:latin typeface="Consolas,  Courier New"/>
              </a:rPr>
              <a:t>2019-12-09T23:00:00.000+0000</a:t>
            </a:r>
            <a:r>
              <a:rPr lang="it-IT" sz="1200" dirty="0"/>
              <a:t>",</a:t>
            </a:r>
          </a:p>
          <a:p>
            <a:r>
              <a:rPr lang="it-IT" sz="1200" dirty="0"/>
              <a:t>            "</a:t>
            </a:r>
            <a:r>
              <a:rPr lang="it-IT" sz="1200" dirty="0" err="1">
                <a:solidFill>
                  <a:srgbClr val="A31515"/>
                </a:solidFill>
                <a:latin typeface="Consolas,  Courier New"/>
              </a:rPr>
              <a:t>validTo</a:t>
            </a:r>
            <a:r>
              <a:rPr lang="it-IT" sz="1200" dirty="0"/>
              <a:t>": "</a:t>
            </a:r>
            <a:r>
              <a:rPr lang="it-IT" sz="1200" dirty="0">
                <a:solidFill>
                  <a:srgbClr val="0451A5"/>
                </a:solidFill>
                <a:latin typeface="Consolas,  Courier New"/>
              </a:rPr>
              <a:t>2020-12-30T23:00:00.000+0000</a:t>
            </a:r>
            <a:r>
              <a:rPr lang="it-IT" sz="1200" dirty="0"/>
              <a:t>",</a:t>
            </a:r>
          </a:p>
          <a:p>
            <a:r>
              <a:rPr lang="it-IT" sz="1200" dirty="0"/>
              <a:t>            "</a:t>
            </a:r>
            <a:r>
              <a:rPr lang="it-IT" sz="1200" dirty="0" err="1">
                <a:solidFill>
                  <a:srgbClr val="A31515"/>
                </a:solidFill>
                <a:latin typeface="Consolas,  Courier New"/>
              </a:rPr>
              <a:t>msgTitle</a:t>
            </a:r>
            <a:r>
              <a:rPr lang="it-IT" sz="1200" dirty="0"/>
              <a:t>": "</a:t>
            </a:r>
            <a:r>
              <a:rPr lang="it-IT" sz="1200" dirty="0">
                <a:solidFill>
                  <a:srgbClr val="0451A5"/>
                </a:solidFill>
                <a:latin typeface="Consolas,  Courier New"/>
              </a:rPr>
              <a:t>65 Anniversary </a:t>
            </a:r>
            <a:r>
              <a:rPr lang="it-IT" sz="1200" dirty="0" err="1">
                <a:solidFill>
                  <a:srgbClr val="0451A5"/>
                </a:solidFill>
                <a:latin typeface="Consolas,  Courier New"/>
              </a:rPr>
              <a:t>Loan</a:t>
            </a:r>
            <a:r>
              <a:rPr lang="it-IT" sz="1200" dirty="0"/>
              <a:t>",</a:t>
            </a:r>
          </a:p>
          <a:p>
            <a:r>
              <a:rPr lang="it-IT" sz="1200" dirty="0"/>
              <a:t>            "</a:t>
            </a:r>
            <a:r>
              <a:rPr lang="it-IT" sz="1200" dirty="0" err="1">
                <a:solidFill>
                  <a:srgbClr val="A31515"/>
                </a:solidFill>
                <a:latin typeface="Consolas,  Courier New"/>
              </a:rPr>
              <a:t>msgText</a:t>
            </a:r>
            <a:r>
              <a:rPr lang="it-IT" sz="1200" dirty="0"/>
              <a:t>": </a:t>
            </a:r>
            <a:r>
              <a:rPr lang="it-IT" sz="1200" dirty="0">
                <a:solidFill>
                  <a:srgbClr val="0451A5"/>
                </a:solidFill>
                <a:latin typeface="Consolas,  Courier New"/>
              </a:rPr>
              <a:t>"&lt;</a:t>
            </a:r>
            <a:r>
              <a:rPr lang="it-IT" sz="1200" dirty="0" err="1">
                <a:solidFill>
                  <a:srgbClr val="0451A5"/>
                </a:solidFill>
                <a:latin typeface="Consolas,  Courier New"/>
              </a:rPr>
              <a:t>br</a:t>
            </a:r>
            <a:r>
              <a:rPr lang="it-IT" sz="1200" dirty="0">
                <a:solidFill>
                  <a:srgbClr val="0451A5"/>
                </a:solidFill>
                <a:latin typeface="Consolas,  Courier New"/>
              </a:rPr>
              <a:t>&gt;&lt;b…..</a:t>
            </a:r>
            <a:endParaRPr lang="it-IT" sz="1200" dirty="0"/>
          </a:p>
          <a:p>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err="1">
                <a:solidFill>
                  <a:srgbClr val="0451A5"/>
                </a:solidFill>
                <a:latin typeface="Consolas,  Courier New"/>
              </a:rPr>
              <a:t>null</a:t>
            </a:r>
            <a:endParaRPr lang="it-IT" sz="1200" dirty="0">
              <a:solidFill>
                <a:srgbClr val="0451A5"/>
              </a:solidFill>
              <a:latin typeface="Consolas,  Courier New"/>
            </a:endParaRPr>
          </a:p>
          <a:p>
            <a:r>
              <a:rPr lang="it-IT" sz="1200" dirty="0"/>
              <a:t>}</a:t>
            </a:r>
          </a:p>
          <a:p>
            <a:endParaRPr lang="it-IT" dirty="0"/>
          </a:p>
        </p:txBody>
      </p:sp>
      <p:sp>
        <p:nvSpPr>
          <p:cNvPr id="2" name="CasellaDiTesto 1">
            <a:extLst>
              <a:ext uri="{FF2B5EF4-FFF2-40B4-BE49-F238E27FC236}">
                <a16:creationId xmlns:a16="http://schemas.microsoft.com/office/drawing/2014/main" id="{2360BA65-E11C-44CC-9A37-940C81015C36}"/>
              </a:ext>
            </a:extLst>
          </p:cNvPr>
          <p:cNvSpPr txBox="1"/>
          <p:nvPr/>
        </p:nvSpPr>
        <p:spPr>
          <a:xfrm>
            <a:off x="269290" y="646332"/>
            <a:ext cx="3346881" cy="923330"/>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a:solidFill>
                  <a:srgbClr val="A31515"/>
                </a:solidFill>
                <a:latin typeface="Consolas,  Courier New"/>
              </a:rPr>
              <a:t>password</a:t>
            </a:r>
            <a:r>
              <a:rPr lang="it-IT" sz="1200" dirty="0"/>
              <a:t>" : "</a:t>
            </a:r>
            <a:r>
              <a:rPr lang="it-IT" sz="1200" dirty="0">
                <a:solidFill>
                  <a:srgbClr val="0451A5"/>
                </a:solidFill>
                <a:latin typeface="Consolas,  Courier New"/>
              </a:rPr>
              <a:t>Sicilia.01</a:t>
            </a:r>
            <a:r>
              <a:rPr lang="it-IT" sz="1200" dirty="0"/>
              <a:t>"</a:t>
            </a:r>
          </a:p>
          <a:p>
            <a:r>
              <a:rPr lang="it-IT" sz="1200" dirty="0"/>
              <a:t>}</a:t>
            </a:r>
            <a:endParaRPr lang="it-IT" dirty="0"/>
          </a:p>
        </p:txBody>
      </p:sp>
      <p:sp>
        <p:nvSpPr>
          <p:cNvPr id="5" name="CasellaDiTesto 4">
            <a:extLst>
              <a:ext uri="{FF2B5EF4-FFF2-40B4-BE49-F238E27FC236}">
                <a16:creationId xmlns:a16="http://schemas.microsoft.com/office/drawing/2014/main" id="{682133FB-CB3C-4A11-920C-C088B5BDA1CD}"/>
              </a:ext>
            </a:extLst>
          </p:cNvPr>
          <p:cNvSpPr txBox="1"/>
          <p:nvPr/>
        </p:nvSpPr>
        <p:spPr>
          <a:xfrm>
            <a:off x="10283301" y="4683765"/>
            <a:ext cx="1799207" cy="369332"/>
          </a:xfrm>
          <a:prstGeom prst="rect">
            <a:avLst/>
          </a:prstGeom>
          <a:noFill/>
        </p:spPr>
        <p:txBody>
          <a:bodyPr wrap="square" rtlCol="0">
            <a:spAutoFit/>
          </a:bodyPr>
          <a:lstStyle/>
          <a:p>
            <a:r>
              <a:rPr lang="it-IT" dirty="0">
                <a:solidFill>
                  <a:schemeClr val="accent1"/>
                </a:solidFill>
              </a:rPr>
              <a:t>USER LOGGED IN</a:t>
            </a:r>
            <a:endParaRPr lang="it-IT" dirty="0"/>
          </a:p>
        </p:txBody>
      </p:sp>
      <p:pic>
        <p:nvPicPr>
          <p:cNvPr id="6" name="Immagine 5">
            <a:extLst>
              <a:ext uri="{FF2B5EF4-FFF2-40B4-BE49-F238E27FC236}">
                <a16:creationId xmlns:a16="http://schemas.microsoft.com/office/drawing/2014/main" id="{969876A4-70E0-4C74-8E3F-C1A279A034A5}"/>
              </a:ext>
            </a:extLst>
          </p:cNvPr>
          <p:cNvPicPr>
            <a:picLocks noChangeAspect="1"/>
          </p:cNvPicPr>
          <p:nvPr/>
        </p:nvPicPr>
        <p:blipFill>
          <a:blip r:embed="rId2"/>
          <a:stretch>
            <a:fillRect/>
          </a:stretch>
        </p:blipFill>
        <p:spPr>
          <a:xfrm>
            <a:off x="0" y="1866057"/>
            <a:ext cx="4273498" cy="2635096"/>
          </a:xfrm>
          <a:prstGeom prst="rect">
            <a:avLst/>
          </a:prstGeom>
        </p:spPr>
      </p:pic>
      <p:pic>
        <p:nvPicPr>
          <p:cNvPr id="7" name="Immagine 6">
            <a:extLst>
              <a:ext uri="{FF2B5EF4-FFF2-40B4-BE49-F238E27FC236}">
                <a16:creationId xmlns:a16="http://schemas.microsoft.com/office/drawing/2014/main" id="{F35F4A86-1D22-4C80-AF82-CED0845D1426}"/>
              </a:ext>
            </a:extLst>
          </p:cNvPr>
          <p:cNvPicPr>
            <a:picLocks noChangeAspect="1"/>
          </p:cNvPicPr>
          <p:nvPr/>
        </p:nvPicPr>
        <p:blipFill>
          <a:blip r:embed="rId3"/>
          <a:stretch>
            <a:fillRect/>
          </a:stretch>
        </p:blipFill>
        <p:spPr>
          <a:xfrm>
            <a:off x="8061940" y="1437000"/>
            <a:ext cx="4020568" cy="2878862"/>
          </a:xfrm>
          <a:prstGeom prst="rect">
            <a:avLst/>
          </a:prstGeom>
        </p:spPr>
      </p:pic>
      <p:sp>
        <p:nvSpPr>
          <p:cNvPr id="8" name="Segnaposto numero diapositiva 7">
            <a:extLst>
              <a:ext uri="{FF2B5EF4-FFF2-40B4-BE49-F238E27FC236}">
                <a16:creationId xmlns:a16="http://schemas.microsoft.com/office/drawing/2014/main" id="{B83F009A-ED51-4B51-865E-B81CD7E204B1}"/>
              </a:ext>
            </a:extLst>
          </p:cNvPr>
          <p:cNvSpPr>
            <a:spLocks noGrp="1"/>
          </p:cNvSpPr>
          <p:nvPr>
            <p:ph type="sldNum" sz="quarter" idx="12"/>
          </p:nvPr>
        </p:nvSpPr>
        <p:spPr/>
        <p:txBody>
          <a:bodyPr/>
          <a:lstStyle/>
          <a:p>
            <a:fld id="{B471838B-02BF-48BB-AF36-A942095BF0A8}" type="slidenum">
              <a:rPr lang="it-IT" smtClean="0"/>
              <a:t>7</a:t>
            </a:fld>
            <a:endParaRPr lang="it-IT"/>
          </a:p>
        </p:txBody>
      </p:sp>
    </p:spTree>
    <p:extLst>
      <p:ext uri="{BB962C8B-B14F-4D97-AF65-F5344CB8AC3E}">
        <p14:creationId xmlns:p14="http://schemas.microsoft.com/office/powerpoint/2010/main" val="3914509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314B596-73C8-4BF0-81F5-D07D656C6DD8}"/>
              </a:ext>
            </a:extLst>
          </p:cNvPr>
          <p:cNvSpPr txBox="1"/>
          <p:nvPr/>
        </p:nvSpPr>
        <p:spPr>
          <a:xfrm>
            <a:off x="3593005" y="323165"/>
            <a:ext cx="3915052" cy="6117059"/>
          </a:xfrm>
          <a:prstGeom prst="rect">
            <a:avLst/>
          </a:prstGeom>
          <a:noFill/>
        </p:spPr>
        <p:txBody>
          <a:bodyPr wrap="square" rtlCol="0">
            <a:spAutoFit/>
          </a:bodyPr>
          <a:lstStyle/>
          <a:p>
            <a:r>
              <a:rPr lang="it-IT" dirty="0"/>
              <a:t>OUT</a:t>
            </a:r>
          </a:p>
          <a:p>
            <a:r>
              <a:rPr lang="it-IT" sz="1100" dirty="0"/>
              <a:t>{</a:t>
            </a:r>
          </a:p>
          <a:p>
            <a:r>
              <a:rPr lang="it-IT" sz="1050" dirty="0"/>
              <a:t>  </a:t>
            </a:r>
            <a:r>
              <a:rPr lang="it-IT" sz="1100" dirty="0"/>
              <a:t>  "</a:t>
            </a:r>
            <a:r>
              <a:rPr lang="it-IT" sz="1100" dirty="0" err="1">
                <a:solidFill>
                  <a:srgbClr val="A31515"/>
                </a:solidFill>
                <a:latin typeface="Consolas,  Courier New"/>
              </a:rPr>
              <a:t>indexNum</a:t>
            </a:r>
            <a:r>
              <a:rPr lang="it-IT" sz="1100" dirty="0"/>
              <a:t>": "</a:t>
            </a:r>
            <a:r>
              <a:rPr lang="it-IT" sz="1100" dirty="0">
                <a:solidFill>
                  <a:srgbClr val="0451A5"/>
                </a:solidFill>
                <a:latin typeface="Consolas,  Courier New"/>
              </a:rPr>
              <a:t>0019646</a:t>
            </a:r>
            <a:r>
              <a:rPr lang="it-IT" sz="1100" dirty="0"/>
              <a:t>",</a:t>
            </a:r>
          </a:p>
          <a:p>
            <a:r>
              <a:rPr lang="it-IT" sz="1100" dirty="0"/>
              <a:t>    "</a:t>
            </a:r>
            <a:r>
              <a:rPr lang="it-IT" sz="1100" dirty="0">
                <a:solidFill>
                  <a:srgbClr val="A31515"/>
                </a:solidFill>
                <a:latin typeface="Consolas,  Courier New"/>
              </a:rPr>
              <a:t>password</a:t>
            </a:r>
            <a:r>
              <a:rPr lang="it-IT" sz="1100" dirty="0"/>
              <a:t>": </a:t>
            </a:r>
            <a:r>
              <a:rPr lang="it-IT" sz="1100" dirty="0" err="1">
                <a:solidFill>
                  <a:srgbClr val="0451A5"/>
                </a:solidFill>
                <a:latin typeface="Consolas,  Courier New"/>
              </a:rPr>
              <a:t>null</a:t>
            </a:r>
            <a:r>
              <a:rPr lang="it-IT" sz="1100" dirty="0"/>
              <a:t>,</a:t>
            </a:r>
          </a:p>
          <a:p>
            <a:r>
              <a:rPr lang="it-IT" sz="1100" dirty="0"/>
              <a:t>    "</a:t>
            </a:r>
            <a:r>
              <a:rPr lang="it-IT" sz="1100" dirty="0" err="1">
                <a:solidFill>
                  <a:srgbClr val="A31515"/>
                </a:solidFill>
                <a:latin typeface="Consolas,  Courier New"/>
              </a:rPr>
              <a:t>membershipLongName</a:t>
            </a:r>
            <a:r>
              <a:rPr lang="it-IT" sz="1100" dirty="0"/>
              <a:t>": "</a:t>
            </a:r>
            <a:r>
              <a:rPr lang="it-IT" sz="1100" dirty="0">
                <a:solidFill>
                  <a:srgbClr val="0451A5"/>
                </a:solidFill>
                <a:latin typeface="Consolas,  Courier New"/>
              </a:rPr>
              <a:t>WALTERS,NANCY</a:t>
            </a:r>
            <a:r>
              <a:rPr lang="it-IT" sz="1100" dirty="0"/>
              <a:t>",</a:t>
            </a:r>
          </a:p>
          <a:p>
            <a:r>
              <a:rPr lang="it-IT" sz="1100" dirty="0"/>
              <a:t>    "</a:t>
            </a:r>
            <a:r>
              <a:rPr lang="it-IT" sz="1100" dirty="0" err="1">
                <a:solidFill>
                  <a:srgbClr val="A31515"/>
                </a:solidFill>
                <a:latin typeface="Consolas,  Courier New"/>
              </a:rPr>
              <a:t>membershipOrg</a:t>
            </a:r>
            <a:r>
              <a:rPr lang="it-IT" sz="1100" dirty="0"/>
              <a:t>": "</a:t>
            </a:r>
            <a:r>
              <a:rPr lang="it-IT" sz="1100" dirty="0">
                <a:solidFill>
                  <a:srgbClr val="0451A5"/>
                </a:solidFill>
                <a:latin typeface="Consolas,  Courier New"/>
              </a:rPr>
              <a:t>FAO</a:t>
            </a:r>
            <a:r>
              <a:rPr lang="it-IT" sz="1100" dirty="0"/>
              <a:t> ",</a:t>
            </a:r>
          </a:p>
          <a:p>
            <a:r>
              <a:rPr lang="it-IT" sz="1100" dirty="0"/>
              <a:t>    "</a:t>
            </a:r>
            <a:r>
              <a:rPr lang="it-IT" sz="1100" dirty="0" err="1">
                <a:solidFill>
                  <a:srgbClr val="A31515"/>
                </a:solidFill>
                <a:latin typeface="Consolas,  Courier New"/>
              </a:rPr>
              <a:t>emailAddr</a:t>
            </a:r>
            <a:r>
              <a:rPr lang="it-IT" sz="1100" dirty="0"/>
              <a:t>": "</a:t>
            </a:r>
            <a:r>
              <a:rPr lang="it-IT" sz="1100" dirty="0">
                <a:solidFill>
                  <a:srgbClr val="0451A5"/>
                </a:solidFill>
                <a:latin typeface="Consolas,  Courier New"/>
              </a:rPr>
              <a:t>antonella.baglioni@fao.org</a:t>
            </a:r>
            <a:r>
              <a:rPr lang="it-IT" sz="1100" dirty="0"/>
              <a:t>",</a:t>
            </a:r>
          </a:p>
          <a:p>
            <a:r>
              <a:rPr lang="it-IT" sz="1100" dirty="0"/>
              <a:t>    "</a:t>
            </a:r>
            <a:r>
              <a:rPr lang="it-IT" sz="1100" dirty="0" err="1">
                <a:solidFill>
                  <a:srgbClr val="A31515"/>
                </a:solidFill>
                <a:latin typeface="Consolas,  Courier New"/>
              </a:rPr>
              <a:t>lastLogOn</a:t>
            </a:r>
            <a:r>
              <a:rPr lang="it-IT" sz="1100" dirty="0"/>
              <a:t>": "</a:t>
            </a:r>
            <a:r>
              <a:rPr lang="it-IT" sz="1100" dirty="0">
                <a:solidFill>
                  <a:srgbClr val="0451A5"/>
                </a:solidFill>
                <a:latin typeface="Consolas,  Courier New"/>
              </a:rPr>
              <a:t>2020-05-06T04:35:41.000+0000</a:t>
            </a:r>
            <a:r>
              <a:rPr lang="it-IT" sz="1100" dirty="0"/>
              <a:t>",</a:t>
            </a:r>
          </a:p>
          <a:p>
            <a:r>
              <a:rPr lang="it-IT" sz="1100" dirty="0"/>
              <a:t>    "</a:t>
            </a:r>
            <a:r>
              <a:rPr lang="it-IT" sz="1100" dirty="0" err="1">
                <a:solidFill>
                  <a:srgbClr val="A31515"/>
                </a:solidFill>
                <a:latin typeface="Consolas,  Courier New"/>
              </a:rPr>
              <a:t>lastDate</a:t>
            </a:r>
            <a:r>
              <a:rPr lang="it-IT" sz="1100" dirty="0"/>
              <a:t>": "</a:t>
            </a:r>
            <a:r>
              <a:rPr lang="it-IT" sz="1100" dirty="0">
                <a:solidFill>
                  <a:srgbClr val="0451A5"/>
                </a:solidFill>
                <a:latin typeface="Consolas,  Courier New"/>
              </a:rPr>
              <a:t>2020-05-06T04:35:41.000+0000</a:t>
            </a:r>
            <a:r>
              <a:rPr lang="it-IT" sz="1100" dirty="0"/>
              <a:t>",</a:t>
            </a:r>
          </a:p>
          <a:p>
            <a:r>
              <a:rPr lang="it-IT" sz="1100" dirty="0"/>
              <a:t>    "</a:t>
            </a:r>
            <a:r>
              <a:rPr lang="it-IT" sz="1100" dirty="0" err="1">
                <a:solidFill>
                  <a:srgbClr val="A31515"/>
                </a:solidFill>
                <a:latin typeface="Consolas,  Courier New"/>
              </a:rPr>
              <a:t>lastPwdChanged</a:t>
            </a:r>
            <a:r>
              <a:rPr lang="it-IT" sz="1100" dirty="0"/>
              <a:t>": "</a:t>
            </a:r>
            <a:r>
              <a:rPr lang="it-IT" sz="1100" dirty="0">
                <a:solidFill>
                  <a:srgbClr val="0451A5"/>
                </a:solidFill>
                <a:latin typeface="Consolas,  Courier New"/>
              </a:rPr>
              <a:t>2020-05-06T04:35:41.000+0000</a:t>
            </a:r>
            <a:r>
              <a:rPr lang="it-IT" sz="1100" dirty="0"/>
              <a:t>",</a:t>
            </a:r>
          </a:p>
          <a:p>
            <a:r>
              <a:rPr lang="it-IT" sz="1100" dirty="0"/>
              <a:t>    "</a:t>
            </a:r>
            <a:r>
              <a:rPr lang="it-IT" sz="1100" dirty="0" err="1">
                <a:solidFill>
                  <a:srgbClr val="A31515"/>
                </a:solidFill>
                <a:latin typeface="Consolas,  Courier New"/>
              </a:rPr>
              <a:t>membershipStatusFlag</a:t>
            </a:r>
            <a:r>
              <a:rPr lang="it-IT" sz="1100" dirty="0"/>
              <a:t>": "</a:t>
            </a:r>
            <a:r>
              <a:rPr lang="it-IT" sz="1100" dirty="0">
                <a:solidFill>
                  <a:srgbClr val="0451A5"/>
                </a:solidFill>
                <a:latin typeface="Consolas,  Courier New"/>
              </a:rPr>
              <a:t>APPR</a:t>
            </a:r>
            <a:r>
              <a:rPr lang="it-IT" sz="1100" dirty="0"/>
              <a:t>",</a:t>
            </a:r>
          </a:p>
          <a:p>
            <a:r>
              <a:rPr lang="it-IT" sz="1100" dirty="0"/>
              <a:t>    "</a:t>
            </a:r>
            <a:r>
              <a:rPr lang="it-IT" sz="1100" dirty="0" err="1">
                <a:solidFill>
                  <a:srgbClr val="A31515"/>
                </a:solidFill>
                <a:latin typeface="Consolas,  Courier New"/>
              </a:rPr>
              <a:t>membershipStatusDate</a:t>
            </a:r>
            <a:r>
              <a:rPr lang="it-IT" sz="1100" dirty="0"/>
              <a:t>": </a:t>
            </a:r>
            <a:r>
              <a:rPr lang="it-IT" sz="1100" dirty="0" err="1">
                <a:solidFill>
                  <a:srgbClr val="0451A5"/>
                </a:solidFill>
                <a:latin typeface="Consolas,  Courier New"/>
              </a:rPr>
              <a:t>null</a:t>
            </a:r>
            <a:r>
              <a:rPr lang="it-IT" sz="1100" dirty="0"/>
              <a:t>,</a:t>
            </a:r>
          </a:p>
          <a:p>
            <a:r>
              <a:rPr lang="it-IT" sz="1100" dirty="0"/>
              <a:t>    "</a:t>
            </a:r>
            <a:r>
              <a:rPr lang="it-IT" sz="1100" dirty="0" err="1">
                <a:solidFill>
                  <a:srgbClr val="A31515"/>
                </a:solidFill>
                <a:latin typeface="Consolas,  Courier New"/>
              </a:rPr>
              <a:t>questions</a:t>
            </a:r>
            <a:r>
              <a:rPr lang="it-IT" sz="1100" dirty="0"/>
              <a:t>": [</a:t>
            </a:r>
          </a:p>
          <a:p>
            <a:r>
              <a:rPr lang="it-IT" sz="1100" dirty="0"/>
              <a:t>        {</a:t>
            </a:r>
          </a:p>
          <a:p>
            <a:r>
              <a:rPr lang="it-IT" sz="1100" dirty="0"/>
              <a:t>            "</a:t>
            </a:r>
            <a:r>
              <a:rPr lang="it-IT" sz="1100" dirty="0" err="1">
                <a:solidFill>
                  <a:srgbClr val="A31515"/>
                </a:solidFill>
                <a:latin typeface="Consolas,  Courier New"/>
              </a:rPr>
              <a:t>qSeq</a:t>
            </a:r>
            <a:r>
              <a:rPr lang="it-IT" sz="1100" dirty="0"/>
              <a:t>": </a:t>
            </a:r>
            <a:r>
              <a:rPr lang="it-IT" sz="1100" dirty="0">
                <a:solidFill>
                  <a:srgbClr val="0451A5"/>
                </a:solidFill>
                <a:latin typeface="Consolas,  Courier New"/>
              </a:rPr>
              <a:t>1</a:t>
            </a:r>
            <a:r>
              <a:rPr lang="it-IT" sz="1100" dirty="0"/>
              <a:t>,</a:t>
            </a:r>
          </a:p>
          <a:p>
            <a:r>
              <a:rPr lang="it-IT" sz="1100" dirty="0"/>
              <a:t>            "</a:t>
            </a:r>
            <a:r>
              <a:rPr lang="it-IT" sz="1100" dirty="0" err="1">
                <a:solidFill>
                  <a:srgbClr val="A31515"/>
                </a:solidFill>
                <a:latin typeface="Consolas,  Courier New"/>
              </a:rPr>
              <a:t>indexNum</a:t>
            </a:r>
            <a:r>
              <a:rPr lang="it-IT" sz="1100" dirty="0"/>
              <a:t>": "</a:t>
            </a:r>
            <a:r>
              <a:rPr lang="it-IT" sz="1100" dirty="0">
                <a:solidFill>
                  <a:srgbClr val="0451A5"/>
                </a:solidFill>
                <a:latin typeface="Consolas,  Courier New"/>
              </a:rPr>
              <a:t>0019646</a:t>
            </a:r>
            <a:r>
              <a:rPr lang="it-IT" sz="1100" dirty="0"/>
              <a:t>",</a:t>
            </a:r>
          </a:p>
          <a:p>
            <a:r>
              <a:rPr lang="it-IT" sz="1100" dirty="0"/>
              <a:t>            "</a:t>
            </a:r>
            <a:r>
              <a:rPr lang="it-IT" sz="1100" dirty="0" err="1">
                <a:solidFill>
                  <a:srgbClr val="A31515"/>
                </a:solidFill>
                <a:latin typeface="Consolas,  Courier New"/>
              </a:rPr>
              <a:t>question</a:t>
            </a:r>
            <a:r>
              <a:rPr lang="it-IT" sz="1100" dirty="0"/>
              <a:t>": "</a:t>
            </a:r>
            <a:r>
              <a:rPr lang="it-IT" sz="1100" dirty="0">
                <a:solidFill>
                  <a:srgbClr val="0451A5"/>
                </a:solidFill>
                <a:latin typeface="Consolas,  Courier New"/>
              </a:rPr>
              <a:t>NAME OF YOUR STREET</a:t>
            </a:r>
            <a:r>
              <a:rPr lang="it-IT" sz="1100" dirty="0"/>
              <a:t>",</a:t>
            </a:r>
          </a:p>
          <a:p>
            <a:r>
              <a:rPr lang="it-IT" sz="1100" dirty="0"/>
              <a:t>            "</a:t>
            </a:r>
            <a:r>
              <a:rPr lang="it-IT" sz="1100" dirty="0" err="1">
                <a:solidFill>
                  <a:srgbClr val="A31515"/>
                </a:solidFill>
                <a:latin typeface="Consolas,  Courier New"/>
              </a:rPr>
              <a:t>answer</a:t>
            </a:r>
            <a:r>
              <a:rPr lang="it-IT" sz="1100" dirty="0"/>
              <a:t>": "</a:t>
            </a:r>
            <a:r>
              <a:rPr lang="it-IT" sz="1100" dirty="0">
                <a:solidFill>
                  <a:srgbClr val="0451A5"/>
                </a:solidFill>
                <a:latin typeface="Consolas,  Courier New"/>
              </a:rPr>
              <a:t>111</a:t>
            </a:r>
            <a:r>
              <a:rPr lang="it-IT" sz="1100" dirty="0"/>
              <a:t>"</a:t>
            </a:r>
          </a:p>
          <a:p>
            <a:r>
              <a:rPr lang="it-IT" sz="1100" dirty="0"/>
              <a:t>        },</a:t>
            </a:r>
          </a:p>
          <a:p>
            <a:r>
              <a:rPr lang="it-IT" sz="1100" dirty="0"/>
              <a:t>        {</a:t>
            </a:r>
          </a:p>
          <a:p>
            <a:r>
              <a:rPr lang="it-IT" sz="1100" dirty="0"/>
              <a:t>            "</a:t>
            </a:r>
            <a:r>
              <a:rPr lang="it-IT" sz="1100" dirty="0" err="1">
                <a:solidFill>
                  <a:srgbClr val="A31515"/>
                </a:solidFill>
                <a:latin typeface="Consolas,  Courier New"/>
              </a:rPr>
              <a:t>qSeq</a:t>
            </a:r>
            <a:r>
              <a:rPr lang="it-IT" sz="1100" dirty="0"/>
              <a:t>": 2,</a:t>
            </a:r>
          </a:p>
          <a:p>
            <a:r>
              <a:rPr lang="it-IT" sz="1100" dirty="0"/>
              <a:t>            "</a:t>
            </a:r>
            <a:r>
              <a:rPr lang="it-IT" sz="1100" dirty="0" err="1">
                <a:solidFill>
                  <a:srgbClr val="A31515"/>
                </a:solidFill>
                <a:latin typeface="Consolas,  Courier New"/>
              </a:rPr>
              <a:t>indexNum</a:t>
            </a:r>
            <a:r>
              <a:rPr lang="it-IT" sz="1100" dirty="0"/>
              <a:t>": "</a:t>
            </a:r>
            <a:r>
              <a:rPr lang="it-IT" sz="1100" dirty="0">
                <a:solidFill>
                  <a:srgbClr val="0451A5"/>
                </a:solidFill>
                <a:latin typeface="Consolas,  Courier New"/>
              </a:rPr>
              <a:t>0019646</a:t>
            </a:r>
            <a:r>
              <a:rPr lang="it-IT" sz="1100" dirty="0"/>
              <a:t>",</a:t>
            </a:r>
          </a:p>
          <a:p>
            <a:r>
              <a:rPr lang="it-IT" sz="1100" dirty="0"/>
              <a:t>            "</a:t>
            </a:r>
            <a:r>
              <a:rPr lang="it-IT" sz="1100" dirty="0" err="1">
                <a:solidFill>
                  <a:srgbClr val="A31515"/>
                </a:solidFill>
                <a:latin typeface="Consolas,  Courier New"/>
              </a:rPr>
              <a:t>question</a:t>
            </a:r>
            <a:r>
              <a:rPr lang="it-IT" sz="1100" dirty="0"/>
              <a:t>": "</a:t>
            </a:r>
            <a:r>
              <a:rPr lang="it-IT" sz="1100" dirty="0">
                <a:solidFill>
                  <a:srgbClr val="0451A5"/>
                </a:solidFill>
                <a:latin typeface="Consolas,  Courier New"/>
              </a:rPr>
              <a:t>NAME OF YOUR MOTHER</a:t>
            </a:r>
            <a:r>
              <a:rPr lang="it-IT" sz="1100" dirty="0"/>
              <a:t>",</a:t>
            </a:r>
          </a:p>
          <a:p>
            <a:r>
              <a:rPr lang="it-IT" sz="1100" dirty="0"/>
              <a:t>            "</a:t>
            </a:r>
            <a:r>
              <a:rPr lang="it-IT" sz="1100" dirty="0" err="1">
                <a:solidFill>
                  <a:srgbClr val="A31515"/>
                </a:solidFill>
                <a:latin typeface="Consolas,  Courier New"/>
              </a:rPr>
              <a:t>answer</a:t>
            </a:r>
            <a:r>
              <a:rPr lang="it-IT" sz="1100" dirty="0"/>
              <a:t>": "</a:t>
            </a:r>
            <a:r>
              <a:rPr lang="it-IT" sz="1100" dirty="0">
                <a:solidFill>
                  <a:srgbClr val="0451A5"/>
                </a:solidFill>
                <a:latin typeface="Consolas,  Courier New"/>
              </a:rPr>
              <a:t>111</a:t>
            </a:r>
            <a:r>
              <a:rPr lang="it-IT" sz="1100" dirty="0"/>
              <a:t>"</a:t>
            </a:r>
          </a:p>
          <a:p>
            <a:r>
              <a:rPr lang="it-IT" sz="1100" dirty="0"/>
              <a:t>        },</a:t>
            </a:r>
          </a:p>
          <a:p>
            <a:r>
              <a:rPr lang="it-IT" sz="1100" dirty="0"/>
              <a:t>        {</a:t>
            </a:r>
          </a:p>
          <a:p>
            <a:r>
              <a:rPr lang="it-IT" sz="1100" dirty="0"/>
              <a:t>            "</a:t>
            </a:r>
            <a:r>
              <a:rPr lang="it-IT" sz="1100" dirty="0" err="1">
                <a:solidFill>
                  <a:srgbClr val="A31515"/>
                </a:solidFill>
                <a:latin typeface="Consolas,  Courier New"/>
              </a:rPr>
              <a:t>qSeq</a:t>
            </a:r>
            <a:r>
              <a:rPr lang="it-IT" sz="1100" dirty="0"/>
              <a:t>": </a:t>
            </a:r>
            <a:r>
              <a:rPr lang="it-IT" sz="1100" dirty="0">
                <a:solidFill>
                  <a:srgbClr val="0451A5"/>
                </a:solidFill>
                <a:latin typeface="Consolas,  Courier New"/>
              </a:rPr>
              <a:t>3</a:t>
            </a:r>
            <a:r>
              <a:rPr lang="it-IT" sz="1100" dirty="0"/>
              <a:t>,</a:t>
            </a:r>
          </a:p>
          <a:p>
            <a:r>
              <a:rPr lang="it-IT" sz="1100" dirty="0"/>
              <a:t>            "</a:t>
            </a:r>
            <a:r>
              <a:rPr lang="it-IT" sz="1100" dirty="0" err="1">
                <a:solidFill>
                  <a:srgbClr val="A31515"/>
                </a:solidFill>
                <a:latin typeface="Consolas,  Courier New"/>
              </a:rPr>
              <a:t>indexNum</a:t>
            </a:r>
            <a:r>
              <a:rPr lang="it-IT" sz="1100" dirty="0"/>
              <a:t>": "</a:t>
            </a:r>
            <a:r>
              <a:rPr lang="it-IT" sz="1100" dirty="0">
                <a:solidFill>
                  <a:srgbClr val="0451A5"/>
                </a:solidFill>
                <a:latin typeface="Consolas,  Courier New"/>
              </a:rPr>
              <a:t>0019646</a:t>
            </a:r>
            <a:r>
              <a:rPr lang="it-IT" sz="1100" dirty="0"/>
              <a:t>",</a:t>
            </a:r>
          </a:p>
          <a:p>
            <a:r>
              <a:rPr lang="it-IT" sz="1100" dirty="0"/>
              <a:t>            "</a:t>
            </a:r>
            <a:r>
              <a:rPr lang="it-IT" sz="1100" dirty="0" err="1">
                <a:solidFill>
                  <a:srgbClr val="A31515"/>
                </a:solidFill>
                <a:latin typeface="Consolas,  Courier New"/>
              </a:rPr>
              <a:t>question</a:t>
            </a:r>
            <a:r>
              <a:rPr lang="it-IT" sz="1100" dirty="0"/>
              <a:t>": "</a:t>
            </a:r>
            <a:r>
              <a:rPr lang="it-IT" sz="1100" dirty="0">
                <a:solidFill>
                  <a:srgbClr val="0451A5"/>
                </a:solidFill>
                <a:latin typeface="Consolas,  Courier New"/>
              </a:rPr>
              <a:t>FAVOURITE ICE CREAM</a:t>
            </a:r>
            <a:r>
              <a:rPr lang="it-IT" sz="1100" dirty="0"/>
              <a:t>",</a:t>
            </a:r>
          </a:p>
          <a:p>
            <a:r>
              <a:rPr lang="it-IT" sz="1100" dirty="0"/>
              <a:t>            "</a:t>
            </a:r>
            <a:r>
              <a:rPr lang="it-IT" sz="1100" dirty="0" err="1">
                <a:solidFill>
                  <a:srgbClr val="A31515"/>
                </a:solidFill>
                <a:latin typeface="Consolas,  Courier New"/>
              </a:rPr>
              <a:t>answer</a:t>
            </a:r>
            <a:r>
              <a:rPr lang="it-IT" sz="1100" dirty="0"/>
              <a:t>": "</a:t>
            </a:r>
            <a:r>
              <a:rPr lang="it-IT" sz="1100" dirty="0">
                <a:solidFill>
                  <a:srgbClr val="0451A5"/>
                </a:solidFill>
                <a:latin typeface="Consolas,  Courier New"/>
              </a:rPr>
              <a:t>111</a:t>
            </a:r>
            <a:r>
              <a:rPr lang="it-IT" sz="1100" dirty="0"/>
              <a:t>"</a:t>
            </a:r>
          </a:p>
          <a:p>
            <a:r>
              <a:rPr lang="it-IT" sz="1100" dirty="0"/>
              <a:t>        }</a:t>
            </a:r>
          </a:p>
          <a:p>
            <a:r>
              <a:rPr lang="it-IT" sz="1100" dirty="0"/>
              <a:t>    ],</a:t>
            </a:r>
          </a:p>
          <a:p>
            <a:r>
              <a:rPr lang="it-IT" sz="1100" dirty="0"/>
              <a:t>    "</a:t>
            </a:r>
            <a:r>
              <a:rPr lang="it-IT" sz="1100" dirty="0" err="1">
                <a:solidFill>
                  <a:srgbClr val="A31515"/>
                </a:solidFill>
                <a:latin typeface="Consolas,  Courier New"/>
              </a:rPr>
              <a:t>messages</a:t>
            </a:r>
            <a:r>
              <a:rPr lang="it-IT" sz="1100" dirty="0"/>
              <a:t>": </a:t>
            </a:r>
            <a:r>
              <a:rPr lang="it-IT" sz="1100" dirty="0" err="1">
                <a:solidFill>
                  <a:srgbClr val="0451A5"/>
                </a:solidFill>
                <a:latin typeface="Consolas,  Courier New"/>
              </a:rPr>
              <a:t>null</a:t>
            </a:r>
            <a:r>
              <a:rPr lang="it-IT" sz="1100" dirty="0"/>
              <a:t>,</a:t>
            </a:r>
          </a:p>
          <a:p>
            <a:r>
              <a:rPr lang="it-IT" sz="1050" dirty="0"/>
              <a:t>    "</a:t>
            </a:r>
            <a:r>
              <a:rPr lang="it-IT" sz="1100" dirty="0" err="1">
                <a:solidFill>
                  <a:srgbClr val="A31515"/>
                </a:solidFill>
                <a:latin typeface="Consolas,  Courier New"/>
              </a:rPr>
              <a:t>msgId</a:t>
            </a:r>
            <a:r>
              <a:rPr lang="it-IT" sz="1050" dirty="0"/>
              <a:t>": </a:t>
            </a:r>
            <a:r>
              <a:rPr lang="it-IT" sz="1100" dirty="0" err="1">
                <a:solidFill>
                  <a:srgbClr val="0451A5"/>
                </a:solidFill>
                <a:latin typeface="Consolas,  Courier New"/>
              </a:rPr>
              <a:t>null</a:t>
            </a:r>
            <a:endParaRPr lang="it-IT" sz="1100" dirty="0">
              <a:solidFill>
                <a:srgbClr val="0451A5"/>
              </a:solidFill>
              <a:latin typeface="Consolas,  Courier New"/>
            </a:endParaRPr>
          </a:p>
          <a:p>
            <a:r>
              <a:rPr lang="it-IT" sz="1050" dirty="0"/>
              <a:t>}</a:t>
            </a:r>
          </a:p>
        </p:txBody>
      </p:sp>
      <p:sp>
        <p:nvSpPr>
          <p:cNvPr id="3" name="CasellaDiTesto 2">
            <a:extLst>
              <a:ext uri="{FF2B5EF4-FFF2-40B4-BE49-F238E27FC236}">
                <a16:creationId xmlns:a16="http://schemas.microsoft.com/office/drawing/2014/main" id="{76FA9451-2E1D-464E-9BF5-4A50F5E3B845}"/>
              </a:ext>
            </a:extLst>
          </p:cNvPr>
          <p:cNvSpPr txBox="1"/>
          <p:nvPr/>
        </p:nvSpPr>
        <p:spPr>
          <a:xfrm>
            <a:off x="0" y="0"/>
            <a:ext cx="3684233" cy="646331"/>
          </a:xfrm>
          <a:prstGeom prst="rect">
            <a:avLst/>
          </a:prstGeom>
          <a:noFill/>
        </p:spPr>
        <p:txBody>
          <a:bodyPr wrap="square" rtlCol="0">
            <a:spAutoFit/>
          </a:bodyPr>
          <a:lstStyle/>
          <a:p>
            <a:r>
              <a:rPr lang="it-IT" dirty="0">
                <a:solidFill>
                  <a:schemeClr val="accent1"/>
                </a:solidFill>
              </a:rPr>
              <a:t>Step 1 </a:t>
            </a:r>
            <a:r>
              <a:rPr lang="it-IT" dirty="0" err="1">
                <a:solidFill>
                  <a:schemeClr val="accent1"/>
                </a:solidFill>
              </a:rPr>
              <a:t>Forgot</a:t>
            </a:r>
            <a:r>
              <a:rPr lang="it-IT" dirty="0">
                <a:solidFill>
                  <a:schemeClr val="accent1"/>
                </a:solidFill>
              </a:rPr>
              <a:t> Password</a:t>
            </a:r>
          </a:p>
          <a:p>
            <a:r>
              <a:rPr lang="it-IT" b="1" dirty="0"/>
              <a:t>POST /user/</a:t>
            </a:r>
            <a:r>
              <a:rPr lang="it-IT" b="1" dirty="0" err="1"/>
              <a:t>checkForgotPassword</a:t>
            </a:r>
            <a:r>
              <a:rPr lang="it-IT" b="1" dirty="0"/>
              <a:t> </a:t>
            </a:r>
          </a:p>
        </p:txBody>
      </p:sp>
      <p:sp>
        <p:nvSpPr>
          <p:cNvPr id="4" name="CasellaDiTesto 3">
            <a:extLst>
              <a:ext uri="{FF2B5EF4-FFF2-40B4-BE49-F238E27FC236}">
                <a16:creationId xmlns:a16="http://schemas.microsoft.com/office/drawing/2014/main" id="{868249E4-2E17-4C47-A163-5BFF033F46C4}"/>
              </a:ext>
            </a:extLst>
          </p:cNvPr>
          <p:cNvSpPr txBox="1"/>
          <p:nvPr/>
        </p:nvSpPr>
        <p:spPr>
          <a:xfrm>
            <a:off x="124647" y="646331"/>
            <a:ext cx="1944210" cy="1107996"/>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err="1">
                <a:solidFill>
                  <a:srgbClr val="A31515"/>
                </a:solidFill>
                <a:latin typeface="Consolas,  Courier New"/>
              </a:rPr>
              <a:t>indexNo</a:t>
            </a:r>
            <a:r>
              <a:rPr lang="it-IT" sz="1200" dirty="0"/>
              <a:t>" : "</a:t>
            </a:r>
            <a:r>
              <a:rPr lang="it-IT" sz="1200" dirty="0">
                <a:solidFill>
                  <a:srgbClr val="0451A5"/>
                </a:solidFill>
                <a:latin typeface="Consolas,  Courier New"/>
              </a:rPr>
              <a:t>0019646</a:t>
            </a:r>
            <a:r>
              <a:rPr lang="it-IT" sz="1200" dirty="0"/>
              <a:t>",</a:t>
            </a:r>
          </a:p>
          <a:p>
            <a:r>
              <a:rPr lang="it-IT" sz="1200" dirty="0"/>
              <a:t>"</a:t>
            </a:r>
            <a:r>
              <a:rPr lang="it-IT" sz="1200" dirty="0" err="1">
                <a:solidFill>
                  <a:srgbClr val="A31515"/>
                </a:solidFill>
                <a:latin typeface="Consolas,  Courier New"/>
              </a:rPr>
              <a:t>dob</a:t>
            </a:r>
            <a:r>
              <a:rPr lang="it-IT" sz="1200" dirty="0"/>
              <a:t>" : "</a:t>
            </a:r>
            <a:r>
              <a:rPr lang="it-IT" sz="1200" dirty="0">
                <a:solidFill>
                  <a:srgbClr val="0451A5"/>
                </a:solidFill>
                <a:latin typeface="Consolas,  Courier New"/>
              </a:rPr>
              <a:t>1965-01-05</a:t>
            </a:r>
            <a:r>
              <a:rPr lang="it-IT" sz="1200" dirty="0"/>
              <a:t>"</a:t>
            </a:r>
          </a:p>
          <a:p>
            <a:r>
              <a:rPr lang="it-IT" sz="1200" dirty="0"/>
              <a:t>}</a:t>
            </a:r>
            <a:endParaRPr lang="it-IT" dirty="0"/>
          </a:p>
        </p:txBody>
      </p:sp>
      <p:sp>
        <p:nvSpPr>
          <p:cNvPr id="5" name="CasellaDiTesto 4">
            <a:extLst>
              <a:ext uri="{FF2B5EF4-FFF2-40B4-BE49-F238E27FC236}">
                <a16:creationId xmlns:a16="http://schemas.microsoft.com/office/drawing/2014/main" id="{44DB3275-4183-49E2-9249-9D2AA0D8B441}"/>
              </a:ext>
            </a:extLst>
          </p:cNvPr>
          <p:cNvSpPr txBox="1"/>
          <p:nvPr/>
        </p:nvSpPr>
        <p:spPr>
          <a:xfrm>
            <a:off x="4281996" y="6517950"/>
            <a:ext cx="7910004" cy="369332"/>
          </a:xfrm>
          <a:prstGeom prst="rect">
            <a:avLst/>
          </a:prstGeom>
          <a:noFill/>
        </p:spPr>
        <p:txBody>
          <a:bodyPr wrap="square" rtlCol="0">
            <a:spAutoFit/>
          </a:bodyPr>
          <a:lstStyle/>
          <a:p>
            <a:r>
              <a:rPr lang="it-IT" dirty="0">
                <a:solidFill>
                  <a:schemeClr val="accent1"/>
                </a:solidFill>
              </a:rPr>
              <a:t>USER MUST REPLY CORRECTLY THE QUESTIONS BEFORE RESETTING THE PASSWORD</a:t>
            </a:r>
            <a:endParaRPr lang="it-IT" dirty="0"/>
          </a:p>
        </p:txBody>
      </p:sp>
      <p:pic>
        <p:nvPicPr>
          <p:cNvPr id="6" name="Immagine 5">
            <a:extLst>
              <a:ext uri="{FF2B5EF4-FFF2-40B4-BE49-F238E27FC236}">
                <a16:creationId xmlns:a16="http://schemas.microsoft.com/office/drawing/2014/main" id="{D9BB50C9-098B-4B6F-BFC6-ED591D1AF193}"/>
              </a:ext>
            </a:extLst>
          </p:cNvPr>
          <p:cNvPicPr>
            <a:picLocks noChangeAspect="1"/>
          </p:cNvPicPr>
          <p:nvPr/>
        </p:nvPicPr>
        <p:blipFill>
          <a:blip r:embed="rId2"/>
          <a:stretch>
            <a:fillRect/>
          </a:stretch>
        </p:blipFill>
        <p:spPr>
          <a:xfrm>
            <a:off x="0" y="1673702"/>
            <a:ext cx="3593005" cy="3429972"/>
          </a:xfrm>
          <a:prstGeom prst="rect">
            <a:avLst/>
          </a:prstGeom>
        </p:spPr>
      </p:pic>
      <p:pic>
        <p:nvPicPr>
          <p:cNvPr id="7" name="Immagine 6">
            <a:extLst>
              <a:ext uri="{FF2B5EF4-FFF2-40B4-BE49-F238E27FC236}">
                <a16:creationId xmlns:a16="http://schemas.microsoft.com/office/drawing/2014/main" id="{6836FF1B-DBD4-4DB4-B6F9-A4ECF22B94B5}"/>
              </a:ext>
            </a:extLst>
          </p:cNvPr>
          <p:cNvPicPr>
            <a:picLocks noChangeAspect="1"/>
          </p:cNvPicPr>
          <p:nvPr/>
        </p:nvPicPr>
        <p:blipFill>
          <a:blip r:embed="rId3"/>
          <a:stretch>
            <a:fillRect/>
          </a:stretch>
        </p:blipFill>
        <p:spPr>
          <a:xfrm>
            <a:off x="7508057" y="1246620"/>
            <a:ext cx="4683943" cy="4180710"/>
          </a:xfrm>
          <a:prstGeom prst="rect">
            <a:avLst/>
          </a:prstGeom>
        </p:spPr>
      </p:pic>
      <p:sp>
        <p:nvSpPr>
          <p:cNvPr id="8" name="Segnaposto numero diapositiva 7">
            <a:extLst>
              <a:ext uri="{FF2B5EF4-FFF2-40B4-BE49-F238E27FC236}">
                <a16:creationId xmlns:a16="http://schemas.microsoft.com/office/drawing/2014/main" id="{D74C66B5-7FD5-4CD3-AF41-C70A77204236}"/>
              </a:ext>
            </a:extLst>
          </p:cNvPr>
          <p:cNvSpPr>
            <a:spLocks noGrp="1"/>
          </p:cNvSpPr>
          <p:nvPr>
            <p:ph type="sldNum" sz="quarter" idx="12"/>
          </p:nvPr>
        </p:nvSpPr>
        <p:spPr/>
        <p:txBody>
          <a:bodyPr/>
          <a:lstStyle/>
          <a:p>
            <a:fld id="{B471838B-02BF-48BB-AF36-A942095BF0A8}" type="slidenum">
              <a:rPr lang="it-IT" smtClean="0"/>
              <a:t>8</a:t>
            </a:fld>
            <a:endParaRPr lang="it-IT"/>
          </a:p>
        </p:txBody>
      </p:sp>
    </p:spTree>
    <p:extLst>
      <p:ext uri="{BB962C8B-B14F-4D97-AF65-F5344CB8AC3E}">
        <p14:creationId xmlns:p14="http://schemas.microsoft.com/office/powerpoint/2010/main" val="881120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F3477EB-280C-49E5-BCDE-C65A8F54BC16}"/>
              </a:ext>
            </a:extLst>
          </p:cNvPr>
          <p:cNvSpPr txBox="1"/>
          <p:nvPr/>
        </p:nvSpPr>
        <p:spPr>
          <a:xfrm>
            <a:off x="71021" y="1"/>
            <a:ext cx="4083729" cy="646331"/>
          </a:xfrm>
          <a:prstGeom prst="rect">
            <a:avLst/>
          </a:prstGeom>
          <a:noFill/>
        </p:spPr>
        <p:txBody>
          <a:bodyPr wrap="square" rtlCol="0">
            <a:spAutoFit/>
          </a:bodyPr>
          <a:lstStyle/>
          <a:p>
            <a:r>
              <a:rPr lang="it-IT" dirty="0">
                <a:solidFill>
                  <a:schemeClr val="accent1"/>
                </a:solidFill>
              </a:rPr>
              <a:t>Step 2: Reset password</a:t>
            </a:r>
          </a:p>
          <a:p>
            <a:r>
              <a:rPr lang="it-IT" dirty="0">
                <a:solidFill>
                  <a:schemeClr val="accent1"/>
                </a:solidFill>
              </a:rPr>
              <a:t> </a:t>
            </a:r>
            <a:r>
              <a:rPr lang="it-IT" dirty="0"/>
              <a:t>PUT /user/0019646</a:t>
            </a:r>
          </a:p>
        </p:txBody>
      </p:sp>
      <p:sp>
        <p:nvSpPr>
          <p:cNvPr id="4" name="CasellaDiTesto 3">
            <a:extLst>
              <a:ext uri="{FF2B5EF4-FFF2-40B4-BE49-F238E27FC236}">
                <a16:creationId xmlns:a16="http://schemas.microsoft.com/office/drawing/2014/main" id="{0AE258A4-357D-42C3-B2FD-7A60119BEC77}"/>
              </a:ext>
            </a:extLst>
          </p:cNvPr>
          <p:cNvSpPr txBox="1"/>
          <p:nvPr/>
        </p:nvSpPr>
        <p:spPr>
          <a:xfrm>
            <a:off x="4154750" y="175814"/>
            <a:ext cx="4261281" cy="4616648"/>
          </a:xfrm>
          <a:prstGeom prst="rect">
            <a:avLst/>
          </a:prstGeom>
          <a:noFill/>
        </p:spPr>
        <p:txBody>
          <a:bodyPr wrap="square" rtlCol="0">
            <a:spAutoFit/>
          </a:bodyPr>
          <a:lstStyle/>
          <a:p>
            <a:r>
              <a:rPr lang="it-IT" dirty="0"/>
              <a:t>OUT</a:t>
            </a:r>
          </a:p>
          <a:p>
            <a:r>
              <a:rPr lang="it-IT" sz="1200" dirty="0"/>
              <a:t>{</a:t>
            </a:r>
          </a:p>
          <a:p>
            <a:r>
              <a:rPr lang="it-IT" sz="1200" dirty="0"/>
              <a:t>    "</a:t>
            </a:r>
            <a:r>
              <a:rPr lang="it-IT" sz="1200" dirty="0" err="1">
                <a:solidFill>
                  <a:srgbClr val="A31515"/>
                </a:solidFill>
                <a:latin typeface="Consolas,  Courier New"/>
              </a:rPr>
              <a:t>indexNum</a:t>
            </a:r>
            <a:r>
              <a:rPr lang="it-IT" sz="1200" dirty="0"/>
              <a:t>": "</a:t>
            </a:r>
            <a:r>
              <a:rPr lang="it-IT" sz="1200" dirty="0">
                <a:solidFill>
                  <a:srgbClr val="0451A5"/>
                </a:solidFill>
                <a:latin typeface="Consolas,  Courier New"/>
              </a:rPr>
              <a:t>0019646</a:t>
            </a:r>
            <a:r>
              <a:rPr lang="it-IT" sz="1200" dirty="0"/>
              <a:t>",</a:t>
            </a:r>
          </a:p>
          <a:p>
            <a:r>
              <a:rPr lang="it-IT" sz="1200" dirty="0"/>
              <a:t>    "</a:t>
            </a:r>
            <a:r>
              <a:rPr lang="it-IT" sz="1200" dirty="0">
                <a:solidFill>
                  <a:srgbClr val="A31515"/>
                </a:solidFill>
                <a:latin typeface="Consolas,  Courier New"/>
              </a:rPr>
              <a:t>password</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membershipLongName</a:t>
            </a:r>
            <a:r>
              <a:rPr lang="it-IT" sz="1200" dirty="0"/>
              <a:t>": "</a:t>
            </a:r>
            <a:r>
              <a:rPr lang="it-IT" sz="1200" dirty="0">
                <a:solidFill>
                  <a:srgbClr val="0451A5"/>
                </a:solidFill>
                <a:latin typeface="Consolas,  Courier New"/>
              </a:rPr>
              <a:t>WALTERS,NANCY</a:t>
            </a:r>
            <a:r>
              <a:rPr lang="it-IT" sz="1200" dirty="0"/>
              <a:t>",</a:t>
            </a:r>
          </a:p>
          <a:p>
            <a:r>
              <a:rPr lang="it-IT" sz="1200" dirty="0"/>
              <a:t>    "</a:t>
            </a:r>
            <a:r>
              <a:rPr lang="it-IT" sz="1200" dirty="0" err="1">
                <a:solidFill>
                  <a:srgbClr val="A31515"/>
                </a:solidFill>
                <a:latin typeface="Consolas,  Courier New"/>
              </a:rPr>
              <a:t>membershipOrg</a:t>
            </a:r>
            <a:r>
              <a:rPr lang="it-IT" sz="1200" dirty="0"/>
              <a:t>": "</a:t>
            </a:r>
            <a:r>
              <a:rPr lang="it-IT" sz="1200" dirty="0">
                <a:solidFill>
                  <a:srgbClr val="0451A5"/>
                </a:solidFill>
                <a:latin typeface="Consolas,  Courier New"/>
              </a:rPr>
              <a:t>FAO</a:t>
            </a:r>
            <a:r>
              <a:rPr lang="it-IT" sz="1200" dirty="0"/>
              <a:t> ",</a:t>
            </a:r>
          </a:p>
          <a:p>
            <a:r>
              <a:rPr lang="it-IT" sz="1200" dirty="0"/>
              <a:t>    "</a:t>
            </a:r>
            <a:r>
              <a:rPr lang="it-IT" sz="1200" dirty="0" err="1">
                <a:solidFill>
                  <a:srgbClr val="A31515"/>
                </a:solidFill>
                <a:latin typeface="Consolas,  Courier New"/>
              </a:rPr>
              <a:t>emailAddr</a:t>
            </a:r>
            <a:r>
              <a:rPr lang="it-IT" sz="1200" dirty="0"/>
              <a:t>": "</a:t>
            </a:r>
            <a:r>
              <a:rPr lang="it-IT" sz="1200" dirty="0">
                <a:solidFill>
                  <a:srgbClr val="0451A5"/>
                </a:solidFill>
                <a:latin typeface="Consolas,  Courier New"/>
              </a:rPr>
              <a:t>antonella.baglioni@fao.org</a:t>
            </a:r>
            <a:r>
              <a:rPr lang="it-IT" sz="1200" dirty="0"/>
              <a:t>",</a:t>
            </a:r>
          </a:p>
          <a:p>
            <a:r>
              <a:rPr lang="it-IT" sz="1200" dirty="0"/>
              <a:t>    "</a:t>
            </a:r>
            <a:r>
              <a:rPr lang="it-IT" sz="1200" dirty="0" err="1">
                <a:solidFill>
                  <a:srgbClr val="A31515"/>
                </a:solidFill>
                <a:latin typeface="Consolas,  Courier New"/>
              </a:rPr>
              <a:t>lastLogOn</a:t>
            </a:r>
            <a:r>
              <a:rPr lang="it-IT" sz="1200" dirty="0"/>
              <a:t>": "</a:t>
            </a:r>
            <a:r>
              <a:rPr lang="it-IT" sz="1200" dirty="0">
                <a:solidFill>
                  <a:srgbClr val="0451A5"/>
                </a:solidFill>
                <a:latin typeface="Consolas,  Courier New"/>
              </a:rPr>
              <a:t>2020-05-06T04:57:16.127+0000</a:t>
            </a:r>
            <a:r>
              <a:rPr lang="it-IT" sz="1200" dirty="0"/>
              <a:t>",</a:t>
            </a:r>
          </a:p>
          <a:p>
            <a:r>
              <a:rPr lang="it-IT" sz="1200" dirty="0"/>
              <a:t>    "</a:t>
            </a:r>
            <a:r>
              <a:rPr lang="it-IT" sz="1200" dirty="0" err="1">
                <a:solidFill>
                  <a:srgbClr val="A31515"/>
                </a:solidFill>
                <a:latin typeface="Consolas,  Courier New"/>
              </a:rPr>
              <a:t>lastDate</a:t>
            </a:r>
            <a:r>
              <a:rPr lang="it-IT" sz="1200" dirty="0"/>
              <a:t>": "</a:t>
            </a:r>
            <a:r>
              <a:rPr lang="it-IT" sz="1200" dirty="0">
                <a:solidFill>
                  <a:srgbClr val="0451A5"/>
                </a:solidFill>
                <a:latin typeface="Consolas,  Courier New"/>
              </a:rPr>
              <a:t>2020-05-06T04:57:16.127+0000</a:t>
            </a:r>
            <a:r>
              <a:rPr lang="it-IT" sz="1200" dirty="0"/>
              <a:t>",</a:t>
            </a:r>
          </a:p>
          <a:p>
            <a:r>
              <a:rPr lang="it-IT" sz="1200" dirty="0"/>
              <a:t>    "</a:t>
            </a:r>
            <a:r>
              <a:rPr lang="it-IT" sz="1200" dirty="0" err="1">
                <a:solidFill>
                  <a:srgbClr val="A31515"/>
                </a:solidFill>
                <a:latin typeface="Consolas,  Courier New"/>
              </a:rPr>
              <a:t>lastPwdChanged</a:t>
            </a:r>
            <a:r>
              <a:rPr lang="it-IT" sz="1200" dirty="0"/>
              <a:t>": "</a:t>
            </a:r>
            <a:r>
              <a:rPr lang="it-IT" sz="1200" dirty="0">
                <a:solidFill>
                  <a:srgbClr val="0451A5"/>
                </a:solidFill>
                <a:latin typeface="Consolas,  Courier New"/>
              </a:rPr>
              <a:t>2020-05-06T04:57:16.127+0000</a:t>
            </a:r>
            <a:r>
              <a:rPr lang="it-IT" sz="1200" dirty="0"/>
              <a:t>",</a:t>
            </a:r>
          </a:p>
          <a:p>
            <a:r>
              <a:rPr lang="it-IT" sz="1200" dirty="0"/>
              <a:t>    "</a:t>
            </a:r>
            <a:r>
              <a:rPr lang="it-IT" sz="1200" dirty="0" err="1">
                <a:solidFill>
                  <a:srgbClr val="A31515"/>
                </a:solidFill>
                <a:latin typeface="Consolas,  Courier New"/>
              </a:rPr>
              <a:t>membershipStatusFlag</a:t>
            </a:r>
            <a:r>
              <a:rPr lang="it-IT" sz="1200" dirty="0"/>
              <a:t>": "</a:t>
            </a:r>
            <a:r>
              <a:rPr lang="it-IT" sz="1200" dirty="0">
                <a:solidFill>
                  <a:srgbClr val="0451A5"/>
                </a:solidFill>
                <a:latin typeface="Consolas,  Courier New"/>
              </a:rPr>
              <a:t>APPR</a:t>
            </a:r>
            <a:r>
              <a:rPr lang="it-IT" sz="1200" dirty="0"/>
              <a:t>",</a:t>
            </a:r>
          </a:p>
          <a:p>
            <a:r>
              <a:rPr lang="it-IT" sz="1200" dirty="0"/>
              <a:t>    "</a:t>
            </a:r>
            <a:r>
              <a:rPr lang="it-IT" sz="1200" dirty="0" err="1">
                <a:solidFill>
                  <a:srgbClr val="A31515"/>
                </a:solidFill>
                <a:latin typeface="Consolas,  Courier New"/>
              </a:rPr>
              <a:t>membershipStatusDate</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questions</a:t>
            </a:r>
            <a:r>
              <a:rPr lang="it-IT" sz="1200" dirty="0"/>
              <a:t>": </a:t>
            </a:r>
            <a:r>
              <a:rPr lang="it-IT" sz="1200" dirty="0" err="1">
                <a:solidFill>
                  <a:srgbClr val="0451A5"/>
                </a:solidFill>
                <a:latin typeface="Consolas,  Courier New"/>
              </a:rPr>
              <a:t>null</a:t>
            </a:r>
            <a:r>
              <a:rPr lang="it-IT" sz="1200" dirty="0"/>
              <a:t>,</a:t>
            </a:r>
          </a:p>
          <a:p>
            <a:r>
              <a:rPr lang="it-IT" sz="1200" dirty="0"/>
              <a:t>    "</a:t>
            </a:r>
            <a:r>
              <a:rPr lang="it-IT" sz="1200" dirty="0" err="1">
                <a:solidFill>
                  <a:srgbClr val="A31515"/>
                </a:solidFill>
                <a:latin typeface="Consolas,  Courier New"/>
              </a:rPr>
              <a:t>messages</a:t>
            </a:r>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a:solidFill>
                  <a:srgbClr val="0451A5"/>
                </a:solidFill>
                <a:latin typeface="Consolas,  Courier New"/>
              </a:rPr>
              <a:t>AL</a:t>
            </a:r>
            <a:r>
              <a:rPr lang="it-IT" sz="1200" dirty="0"/>
              <a:t>",</a:t>
            </a:r>
          </a:p>
          <a:p>
            <a:r>
              <a:rPr lang="it-IT" sz="1200" dirty="0"/>
              <a:t>            "</a:t>
            </a:r>
            <a:r>
              <a:rPr lang="it-IT" sz="1200" dirty="0" err="1">
                <a:solidFill>
                  <a:srgbClr val="A31515"/>
                </a:solidFill>
                <a:latin typeface="Consolas,  Courier New"/>
              </a:rPr>
              <a:t>validFrom</a:t>
            </a:r>
            <a:r>
              <a:rPr lang="it-IT" sz="1200" dirty="0"/>
              <a:t>": "</a:t>
            </a:r>
            <a:r>
              <a:rPr lang="it-IT" sz="1200" dirty="0">
                <a:solidFill>
                  <a:srgbClr val="0451A5"/>
                </a:solidFill>
                <a:latin typeface="Consolas,  Courier New"/>
              </a:rPr>
              <a:t>2019-12-09T23:00:00.000+0000</a:t>
            </a:r>
            <a:r>
              <a:rPr lang="it-IT" sz="1200" dirty="0"/>
              <a:t>",</a:t>
            </a:r>
          </a:p>
          <a:p>
            <a:r>
              <a:rPr lang="it-IT" sz="1200" dirty="0"/>
              <a:t>            "</a:t>
            </a:r>
            <a:r>
              <a:rPr lang="it-IT" sz="1200" dirty="0" err="1">
                <a:solidFill>
                  <a:srgbClr val="A31515"/>
                </a:solidFill>
                <a:latin typeface="Consolas,  Courier New"/>
              </a:rPr>
              <a:t>validTo</a:t>
            </a:r>
            <a:r>
              <a:rPr lang="it-IT" sz="1200" dirty="0"/>
              <a:t>": "</a:t>
            </a:r>
            <a:r>
              <a:rPr lang="it-IT" sz="1200" dirty="0">
                <a:solidFill>
                  <a:srgbClr val="0451A5"/>
                </a:solidFill>
                <a:latin typeface="Consolas,  Courier New"/>
              </a:rPr>
              <a:t>2020-12-30T23:00:00.000+0000</a:t>
            </a:r>
            <a:r>
              <a:rPr lang="it-IT" sz="1200" dirty="0"/>
              <a:t>",</a:t>
            </a:r>
          </a:p>
          <a:p>
            <a:r>
              <a:rPr lang="it-IT" sz="1200" dirty="0"/>
              <a:t>            "</a:t>
            </a:r>
            <a:r>
              <a:rPr lang="it-IT" sz="1200" dirty="0" err="1">
                <a:solidFill>
                  <a:srgbClr val="A31515"/>
                </a:solidFill>
                <a:latin typeface="Consolas,  Courier New"/>
              </a:rPr>
              <a:t>msgTitle</a:t>
            </a:r>
            <a:r>
              <a:rPr lang="it-IT" sz="1200" dirty="0"/>
              <a:t>": </a:t>
            </a:r>
            <a:r>
              <a:rPr lang="it-IT" sz="1200" dirty="0">
                <a:solidFill>
                  <a:srgbClr val="0451A5"/>
                </a:solidFill>
                <a:latin typeface="Consolas,  Courier New"/>
              </a:rPr>
              <a:t>65 Anniversary </a:t>
            </a:r>
            <a:r>
              <a:rPr lang="it-IT" sz="1200" dirty="0" err="1">
                <a:solidFill>
                  <a:srgbClr val="0451A5"/>
                </a:solidFill>
                <a:latin typeface="Consolas,  Courier New"/>
              </a:rPr>
              <a:t>Loan</a:t>
            </a:r>
            <a:r>
              <a:rPr lang="it-IT" sz="1200" dirty="0">
                <a:solidFill>
                  <a:srgbClr val="0451A5"/>
                </a:solidFill>
                <a:latin typeface="Consolas,  Courier New"/>
              </a:rPr>
              <a:t>",</a:t>
            </a:r>
          </a:p>
          <a:p>
            <a:r>
              <a:rPr lang="it-IT" sz="1200" dirty="0"/>
              <a:t>            "</a:t>
            </a:r>
            <a:r>
              <a:rPr lang="it-IT" sz="1200" dirty="0" err="1">
                <a:solidFill>
                  <a:srgbClr val="A31515"/>
                </a:solidFill>
                <a:latin typeface="Consolas,  Courier New"/>
              </a:rPr>
              <a:t>msgText</a:t>
            </a:r>
            <a:r>
              <a:rPr lang="it-IT" sz="1200" dirty="0"/>
              <a:t>": ….</a:t>
            </a:r>
            <a:r>
              <a:rPr lang="it-IT" sz="1200" dirty="0">
                <a:solidFill>
                  <a:srgbClr val="0451A5"/>
                </a:solidFill>
                <a:latin typeface="Consolas,  Courier New"/>
              </a:rPr>
              <a:t>31 </a:t>
            </a:r>
            <a:r>
              <a:rPr lang="it-IT" sz="1200" dirty="0" err="1">
                <a:solidFill>
                  <a:srgbClr val="0451A5"/>
                </a:solidFill>
                <a:latin typeface="Consolas,  Courier New"/>
              </a:rPr>
              <a:t>January</a:t>
            </a:r>
            <a:r>
              <a:rPr lang="it-IT" sz="1200" dirty="0">
                <a:solidFill>
                  <a:srgbClr val="0451A5"/>
                </a:solidFill>
                <a:latin typeface="Consolas,  Courier New"/>
              </a:rPr>
              <a:t> 2020 ….."</a:t>
            </a:r>
          </a:p>
          <a:p>
            <a:r>
              <a:rPr lang="it-IT" sz="1200" dirty="0"/>
              <a:t>        }</a:t>
            </a:r>
          </a:p>
          <a:p>
            <a:r>
              <a:rPr lang="it-IT" sz="1200" dirty="0"/>
              <a:t>    ],</a:t>
            </a:r>
          </a:p>
          <a:p>
            <a:r>
              <a:rPr lang="it-IT" sz="1200" dirty="0"/>
              <a:t>    "</a:t>
            </a:r>
            <a:r>
              <a:rPr lang="it-IT" sz="1200" dirty="0" err="1">
                <a:solidFill>
                  <a:srgbClr val="A31515"/>
                </a:solidFill>
                <a:latin typeface="Consolas,  Courier New"/>
              </a:rPr>
              <a:t>msgId</a:t>
            </a:r>
            <a:r>
              <a:rPr lang="it-IT" sz="1200" dirty="0"/>
              <a:t>": </a:t>
            </a:r>
            <a:r>
              <a:rPr lang="it-IT" sz="1200" dirty="0" err="1">
                <a:solidFill>
                  <a:srgbClr val="0451A5"/>
                </a:solidFill>
                <a:latin typeface="Consolas,  Courier New"/>
              </a:rPr>
              <a:t>null</a:t>
            </a:r>
            <a:endParaRPr lang="it-IT" sz="1200" dirty="0">
              <a:solidFill>
                <a:srgbClr val="0451A5"/>
              </a:solidFill>
              <a:latin typeface="Consolas,  Courier New"/>
            </a:endParaRPr>
          </a:p>
          <a:p>
            <a:r>
              <a:rPr lang="it-IT" sz="1200" dirty="0"/>
              <a:t>}</a:t>
            </a:r>
          </a:p>
        </p:txBody>
      </p:sp>
      <p:sp>
        <p:nvSpPr>
          <p:cNvPr id="2" name="CasellaDiTesto 1">
            <a:extLst>
              <a:ext uri="{FF2B5EF4-FFF2-40B4-BE49-F238E27FC236}">
                <a16:creationId xmlns:a16="http://schemas.microsoft.com/office/drawing/2014/main" id="{2360BA65-E11C-44CC-9A37-940C81015C36}"/>
              </a:ext>
            </a:extLst>
          </p:cNvPr>
          <p:cNvSpPr txBox="1"/>
          <p:nvPr/>
        </p:nvSpPr>
        <p:spPr>
          <a:xfrm>
            <a:off x="71021" y="646331"/>
            <a:ext cx="2450237" cy="923330"/>
          </a:xfrm>
          <a:prstGeom prst="rect">
            <a:avLst/>
          </a:prstGeom>
          <a:noFill/>
        </p:spPr>
        <p:txBody>
          <a:bodyPr wrap="square" rtlCol="0">
            <a:spAutoFit/>
          </a:bodyPr>
          <a:lstStyle/>
          <a:p>
            <a:r>
              <a:rPr lang="it-IT" dirty="0"/>
              <a:t>IN</a:t>
            </a:r>
          </a:p>
          <a:p>
            <a:r>
              <a:rPr lang="it-IT" sz="1200" dirty="0"/>
              <a:t>{ </a:t>
            </a:r>
          </a:p>
          <a:p>
            <a:r>
              <a:rPr lang="it-IT" sz="1200" dirty="0"/>
              <a:t>"</a:t>
            </a:r>
            <a:r>
              <a:rPr lang="it-IT" sz="1200" dirty="0">
                <a:solidFill>
                  <a:srgbClr val="A31515"/>
                </a:solidFill>
                <a:latin typeface="Consolas,  Courier New"/>
              </a:rPr>
              <a:t>password</a:t>
            </a:r>
            <a:r>
              <a:rPr lang="it-IT" sz="1200" dirty="0"/>
              <a:t>" : "</a:t>
            </a:r>
            <a:r>
              <a:rPr lang="it-IT" sz="1200" dirty="0">
                <a:solidFill>
                  <a:srgbClr val="0451A5"/>
                </a:solidFill>
                <a:latin typeface="Consolas,  Courier New"/>
              </a:rPr>
              <a:t>Sicilia.02</a:t>
            </a:r>
            <a:r>
              <a:rPr lang="it-IT" sz="1200" dirty="0"/>
              <a:t>"</a:t>
            </a:r>
          </a:p>
          <a:p>
            <a:r>
              <a:rPr lang="it-IT" sz="1200" dirty="0"/>
              <a:t>}</a:t>
            </a:r>
            <a:endParaRPr lang="it-IT" dirty="0"/>
          </a:p>
        </p:txBody>
      </p:sp>
      <p:sp>
        <p:nvSpPr>
          <p:cNvPr id="5" name="CasellaDiTesto 4">
            <a:extLst>
              <a:ext uri="{FF2B5EF4-FFF2-40B4-BE49-F238E27FC236}">
                <a16:creationId xmlns:a16="http://schemas.microsoft.com/office/drawing/2014/main" id="{682133FB-CB3C-4A11-920C-C088B5BDA1CD}"/>
              </a:ext>
            </a:extLst>
          </p:cNvPr>
          <p:cNvSpPr txBox="1"/>
          <p:nvPr/>
        </p:nvSpPr>
        <p:spPr>
          <a:xfrm>
            <a:off x="10425345" y="6494845"/>
            <a:ext cx="1834718" cy="369332"/>
          </a:xfrm>
          <a:prstGeom prst="rect">
            <a:avLst/>
          </a:prstGeom>
          <a:noFill/>
        </p:spPr>
        <p:txBody>
          <a:bodyPr wrap="square" rtlCol="0">
            <a:spAutoFit/>
          </a:bodyPr>
          <a:lstStyle/>
          <a:p>
            <a:r>
              <a:rPr lang="it-IT" dirty="0">
                <a:solidFill>
                  <a:schemeClr val="accent1"/>
                </a:solidFill>
              </a:rPr>
              <a:t>USER LOGGED IN</a:t>
            </a:r>
            <a:endParaRPr lang="it-IT" dirty="0"/>
          </a:p>
        </p:txBody>
      </p:sp>
      <p:pic>
        <p:nvPicPr>
          <p:cNvPr id="6" name="Immagine 5">
            <a:extLst>
              <a:ext uri="{FF2B5EF4-FFF2-40B4-BE49-F238E27FC236}">
                <a16:creationId xmlns:a16="http://schemas.microsoft.com/office/drawing/2014/main" id="{86820FA8-30C1-4541-B2FA-4B95214C6E2C}"/>
              </a:ext>
            </a:extLst>
          </p:cNvPr>
          <p:cNvPicPr>
            <a:picLocks noChangeAspect="1"/>
          </p:cNvPicPr>
          <p:nvPr/>
        </p:nvPicPr>
        <p:blipFill>
          <a:blip r:embed="rId2"/>
          <a:stretch>
            <a:fillRect/>
          </a:stretch>
        </p:blipFill>
        <p:spPr>
          <a:xfrm>
            <a:off x="44388" y="1961437"/>
            <a:ext cx="4376692" cy="2935126"/>
          </a:xfrm>
          <a:prstGeom prst="rect">
            <a:avLst/>
          </a:prstGeom>
        </p:spPr>
      </p:pic>
      <p:pic>
        <p:nvPicPr>
          <p:cNvPr id="7" name="Immagine 6">
            <a:extLst>
              <a:ext uri="{FF2B5EF4-FFF2-40B4-BE49-F238E27FC236}">
                <a16:creationId xmlns:a16="http://schemas.microsoft.com/office/drawing/2014/main" id="{BEC15222-D5E1-43DF-AAE2-1655B5839A2D}"/>
              </a:ext>
            </a:extLst>
          </p:cNvPr>
          <p:cNvPicPr>
            <a:picLocks noChangeAspect="1"/>
          </p:cNvPicPr>
          <p:nvPr/>
        </p:nvPicPr>
        <p:blipFill>
          <a:blip r:embed="rId3"/>
          <a:stretch>
            <a:fillRect/>
          </a:stretch>
        </p:blipFill>
        <p:spPr>
          <a:xfrm>
            <a:off x="7125652" y="3093730"/>
            <a:ext cx="5066348" cy="3507472"/>
          </a:xfrm>
          <a:prstGeom prst="rect">
            <a:avLst/>
          </a:prstGeom>
        </p:spPr>
      </p:pic>
      <p:sp>
        <p:nvSpPr>
          <p:cNvPr id="8" name="Segnaposto numero diapositiva 7">
            <a:extLst>
              <a:ext uri="{FF2B5EF4-FFF2-40B4-BE49-F238E27FC236}">
                <a16:creationId xmlns:a16="http://schemas.microsoft.com/office/drawing/2014/main" id="{19FA0EB0-790F-433D-979E-19012BC925C6}"/>
              </a:ext>
            </a:extLst>
          </p:cNvPr>
          <p:cNvSpPr>
            <a:spLocks noGrp="1"/>
          </p:cNvSpPr>
          <p:nvPr>
            <p:ph type="sldNum" sz="quarter" idx="12"/>
          </p:nvPr>
        </p:nvSpPr>
        <p:spPr/>
        <p:txBody>
          <a:bodyPr/>
          <a:lstStyle/>
          <a:p>
            <a:fld id="{B471838B-02BF-48BB-AF36-A942095BF0A8}" type="slidenum">
              <a:rPr lang="it-IT" smtClean="0"/>
              <a:t>9</a:t>
            </a:fld>
            <a:endParaRPr lang="it-IT"/>
          </a:p>
        </p:txBody>
      </p:sp>
    </p:spTree>
    <p:extLst>
      <p:ext uri="{BB962C8B-B14F-4D97-AF65-F5344CB8AC3E}">
        <p14:creationId xmlns:p14="http://schemas.microsoft.com/office/powerpoint/2010/main" val="223779022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58356</TotalTime>
  <Words>2738</Words>
  <Application>Microsoft Office PowerPoint</Application>
  <PresentationFormat>Widescreen</PresentationFormat>
  <Paragraphs>1102</Paragraphs>
  <Slides>51</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51</vt:i4>
      </vt:variant>
    </vt:vector>
  </HeadingPairs>
  <TitlesOfParts>
    <vt:vector size="58" baseType="lpstr">
      <vt:lpstr>Arial</vt:lpstr>
      <vt:lpstr>Calibri</vt:lpstr>
      <vt:lpstr>Calibri Light</vt:lpstr>
      <vt:lpstr>Consolas</vt:lpstr>
      <vt:lpstr>Consolas,  Courier New</vt:lpstr>
      <vt:lpstr>OpenSans</vt:lpstr>
      <vt:lpstr>Tema di Office</vt:lpstr>
      <vt:lpstr>Microservices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ServicesREST</dc:title>
  <dc:creator>Vincenzo Conte</dc:creator>
  <cp:lastModifiedBy>Vincenzo Conte</cp:lastModifiedBy>
  <cp:revision>281</cp:revision>
  <dcterms:created xsi:type="dcterms:W3CDTF">2020-04-24T12:53:45Z</dcterms:created>
  <dcterms:modified xsi:type="dcterms:W3CDTF">2020-07-08T07:41:45Z</dcterms:modified>
</cp:coreProperties>
</file>